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418" r:id="rId3"/>
    <p:sldId id="257" r:id="rId4"/>
    <p:sldId id="260" r:id="rId5"/>
    <p:sldId id="261" r:id="rId6"/>
    <p:sldId id="423" r:id="rId7"/>
    <p:sldId id="262" r:id="rId8"/>
    <p:sldId id="264" r:id="rId9"/>
    <p:sldId id="265" r:id="rId10"/>
    <p:sldId id="267" r:id="rId11"/>
    <p:sldId id="419" r:id="rId12"/>
    <p:sldId id="413" r:id="rId13"/>
    <p:sldId id="402" r:id="rId14"/>
    <p:sldId id="427" r:id="rId15"/>
    <p:sldId id="271" r:id="rId16"/>
    <p:sldId id="275" r:id="rId17"/>
    <p:sldId id="276" r:id="rId18"/>
    <p:sldId id="277" r:id="rId19"/>
    <p:sldId id="273" r:id="rId20"/>
    <p:sldId id="274" r:id="rId21"/>
    <p:sldId id="278" r:id="rId22"/>
    <p:sldId id="279" r:id="rId23"/>
    <p:sldId id="280" r:id="rId24"/>
    <p:sldId id="422" r:id="rId25"/>
    <p:sldId id="404" r:id="rId26"/>
    <p:sldId id="281" r:id="rId27"/>
    <p:sldId id="285" r:id="rId28"/>
    <p:sldId id="405" r:id="rId29"/>
    <p:sldId id="286" r:id="rId30"/>
    <p:sldId id="406" r:id="rId31"/>
    <p:sldId id="287" r:id="rId32"/>
    <p:sldId id="407" r:id="rId33"/>
    <p:sldId id="408" r:id="rId34"/>
    <p:sldId id="430" r:id="rId35"/>
    <p:sldId id="288" r:id="rId36"/>
    <p:sldId id="293" r:id="rId37"/>
    <p:sldId id="297" r:id="rId38"/>
    <p:sldId id="300" r:id="rId39"/>
    <p:sldId id="301" r:id="rId40"/>
    <p:sldId id="424" r:id="rId41"/>
    <p:sldId id="302" r:id="rId42"/>
    <p:sldId id="425" r:id="rId43"/>
    <p:sldId id="308" r:id="rId44"/>
    <p:sldId id="426" r:id="rId45"/>
    <p:sldId id="312" r:id="rId46"/>
    <p:sldId id="313" r:id="rId47"/>
    <p:sldId id="421" r:id="rId48"/>
    <p:sldId id="314" r:id="rId49"/>
    <p:sldId id="317" r:id="rId50"/>
    <p:sldId id="318" r:id="rId51"/>
    <p:sldId id="414" r:id="rId52"/>
    <p:sldId id="336" r:id="rId53"/>
    <p:sldId id="339" r:id="rId54"/>
    <p:sldId id="415" r:id="rId55"/>
    <p:sldId id="347" r:id="rId56"/>
    <p:sldId id="350" r:id="rId57"/>
    <p:sldId id="354" r:id="rId58"/>
    <p:sldId id="355" r:id="rId59"/>
    <p:sldId id="416" r:id="rId60"/>
    <p:sldId id="359" r:id="rId61"/>
    <p:sldId id="368" r:id="rId62"/>
    <p:sldId id="417" r:id="rId63"/>
    <p:sldId id="375" r:id="rId64"/>
    <p:sldId id="380" r:id="rId65"/>
    <p:sldId id="428" r:id="rId66"/>
    <p:sldId id="392" r:id="rId67"/>
    <p:sldId id="411" r:id="rId68"/>
    <p:sldId id="384" r:id="rId69"/>
    <p:sldId id="412" r:id="rId70"/>
    <p:sldId id="386" r:id="rId71"/>
    <p:sldId id="429" r:id="rId72"/>
    <p:sldId id="400" r:id="rId73"/>
    <p:sldId id="420" r:id="rId74"/>
    <p:sldId id="431"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10" autoAdjust="0"/>
  </p:normalViewPr>
  <p:slideViewPr>
    <p:cSldViewPr snapToGrid="0">
      <p:cViewPr varScale="1">
        <p:scale>
          <a:sx n="82" d="100"/>
          <a:sy n="82" d="100"/>
        </p:scale>
        <p:origin x="691" y="6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3BDA1-64FD-4E61-9D3B-984799E67287}" type="datetimeFigureOut">
              <a:rPr lang="zh-CN" altLang="en-US" smtClean="0"/>
              <a:t>2023/12/29 Friday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2E6A8-90CC-4D3B-A0CB-F2A8EFBAF87E}" type="slidenum">
              <a:rPr lang="zh-CN" altLang="en-US" smtClean="0"/>
              <a:t>‹#›</a:t>
            </a:fld>
            <a:endParaRPr lang="zh-CN" altLang="en-US"/>
          </a:p>
        </p:txBody>
      </p:sp>
    </p:spTree>
    <p:extLst>
      <p:ext uri="{BB962C8B-B14F-4D97-AF65-F5344CB8AC3E}">
        <p14:creationId xmlns:p14="http://schemas.microsoft.com/office/powerpoint/2010/main" val="1904505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baike.com/wiki/%E9%AA%A8%E9%AB%93"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www.baike.com/wiki/%E7%94%B7%E5%A5%B3%E6%AF%94%E4%BE%8B%E7%BA%A6%E5%9C%A82%EF%BC%9A1" TargetMode="External"/><Relationship Id="rId5" Type="http://schemas.openxmlformats.org/officeDocument/2006/relationships/hyperlink" Target="http://www.baike.com/wiki/%E9%AA%A8%E9%AB%93%E7%98%A4" TargetMode="External"/><Relationship Id="rId4" Type="http://schemas.openxmlformats.org/officeDocument/2006/relationships/hyperlink" Target="http://www.baike.com/wiki/%E7%BB%86%E8%83%9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FDDB1D-3AD1-44AB-9815-6C0CF4177699}" type="slidenum">
              <a:rPr lang="en-US" altLang="zh-CN"/>
              <a:pPr/>
              <a:t>3</a:t>
            </a:fld>
            <a:endParaRPr lang="en-US" altLang="zh-CN"/>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57489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921C04-B6BE-4BA2-A692-CD1A432CAFAA}" type="slidenum">
              <a:rPr lang="en-US" altLang="zh-CN"/>
              <a:pPr/>
              <a:t>17</a:t>
            </a:fld>
            <a:endParaRPr lang="en-US" altLang="zh-CN"/>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79918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FD43EE-F05C-4631-8F36-BAE64DD35E97}" type="slidenum">
              <a:rPr lang="en-US" altLang="zh-CN"/>
              <a:pPr/>
              <a:t>18</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62198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0BB78B-B118-4336-8B10-FF30E79B00E4}" type="slidenum">
              <a:rPr lang="en-US" altLang="zh-CN"/>
              <a:pPr/>
              <a:t>19</a:t>
            </a:fld>
            <a:endParaRPr lang="en-US" altLang="zh-CN"/>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333333"/>
                </a:solidFill>
                <a:latin typeface="arial" panose="020B0604020202020204" pitchFamily="34" charset="0"/>
              </a:rPr>
              <a:t>烷化剂共价修饰</a:t>
            </a:r>
            <a:r>
              <a:rPr lang="en-US" altLang="zh-CN" dirty="0" smtClean="0">
                <a:solidFill>
                  <a:srgbClr val="333333"/>
                </a:solidFill>
                <a:latin typeface="arial" panose="020B0604020202020204" pitchFamily="34" charset="0"/>
              </a:rPr>
              <a:t>DNA</a:t>
            </a:r>
            <a:r>
              <a:rPr lang="zh-CN" altLang="en-US" dirty="0" smtClean="0">
                <a:solidFill>
                  <a:srgbClr val="333333"/>
                </a:solidFill>
                <a:latin typeface="arial" panose="020B0604020202020204" pitchFamily="34" charset="0"/>
              </a:rPr>
              <a:t>，从而抑制了</a:t>
            </a:r>
            <a:r>
              <a:rPr lang="en-US" altLang="zh-CN" dirty="0" smtClean="0">
                <a:solidFill>
                  <a:srgbClr val="333333"/>
                </a:solidFill>
                <a:latin typeface="arial" panose="020B0604020202020204" pitchFamily="34" charset="0"/>
              </a:rPr>
              <a:t>DNA</a:t>
            </a:r>
            <a:r>
              <a:rPr lang="zh-CN" altLang="en-US" dirty="0" smtClean="0">
                <a:solidFill>
                  <a:srgbClr val="333333"/>
                </a:solidFill>
                <a:latin typeface="arial" panose="020B0604020202020204" pitchFamily="34" charset="0"/>
              </a:rPr>
              <a:t>复制，细胞增殖。</a:t>
            </a:r>
            <a:r>
              <a:rPr lang="en-US" altLang="zh-CN" sz="1200" b="0" i="0" kern="1200" dirty="0" smtClean="0">
                <a:solidFill>
                  <a:schemeClr val="tx1"/>
                </a:solidFill>
                <a:effectLst/>
                <a:latin typeface="+mn-lt"/>
                <a:ea typeface="+mn-ea"/>
                <a:cs typeface="+mn-cs"/>
              </a:rPr>
              <a:t>The 7-nitrogen atom of guanine is particularly susceptible to the formation of a covalent bond </a:t>
            </a:r>
            <a:r>
              <a:rPr lang="en-US" altLang="zh-CN" sz="1200" b="0" i="0" kern="1200" smtClean="0">
                <a:solidFill>
                  <a:schemeClr val="tx1"/>
                </a:solidFill>
                <a:effectLst/>
                <a:latin typeface="+mn-lt"/>
                <a:ea typeface="+mn-ea"/>
                <a:cs typeface="+mn-cs"/>
              </a:rPr>
              <a:t>with alkylating </a:t>
            </a:r>
            <a:r>
              <a:rPr lang="en-US" altLang="zh-CN" sz="1200" b="0" i="0" kern="1200" dirty="0" smtClean="0">
                <a:solidFill>
                  <a:schemeClr val="tx1"/>
                </a:solidFill>
                <a:effectLst/>
                <a:latin typeface="+mn-lt"/>
                <a:ea typeface="+mn-ea"/>
                <a:cs typeface="+mn-cs"/>
              </a:rPr>
              <a:t>agents</a:t>
            </a:r>
            <a:endParaRPr lang="zh-CN" altLang="en-US" dirty="0" smtClean="0"/>
          </a:p>
          <a:p>
            <a:endParaRPr lang="zh-CN" altLang="zh-CN" dirty="0"/>
          </a:p>
        </p:txBody>
      </p:sp>
    </p:spTree>
    <p:extLst>
      <p:ext uri="{BB962C8B-B14F-4D97-AF65-F5344CB8AC3E}">
        <p14:creationId xmlns:p14="http://schemas.microsoft.com/office/powerpoint/2010/main" val="1278465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A3F7C1-B359-4262-A32F-C012D800F5A8}" type="slidenum">
              <a:rPr lang="en-US" altLang="zh-CN"/>
              <a:pPr/>
              <a:t>20</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54406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2916E7-C68A-4ACC-BA70-C97B06668B0F}" type="slidenum">
              <a:rPr lang="en-US" altLang="zh-CN"/>
              <a:pPr/>
              <a:t>21</a:t>
            </a:fld>
            <a:endParaRPr lang="en-US" altLang="zh-CN"/>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6147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15512-C475-485E-9DA6-4345CCBA0250}" type="slidenum">
              <a:rPr lang="en-US" altLang="zh-CN"/>
              <a:pPr/>
              <a:t>22</a:t>
            </a:fld>
            <a:endParaRPr lang="en-US" altLang="zh-CN"/>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59437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081DAC-D028-46FA-BEA6-C630A9E75CDA}" type="slidenum">
              <a:rPr lang="en-US" altLang="zh-CN"/>
              <a:pPr/>
              <a:t>23</a:t>
            </a:fld>
            <a:endParaRPr lang="en-US" altLang="zh-CN"/>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55906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急性早幼粒细胞白血病主要发生于年轻人，病程发展快，若不治疗病人常于半年内死亡。</a:t>
            </a:r>
            <a:endParaRPr lang="zh-CN" altLang="en-US" dirty="0"/>
          </a:p>
        </p:txBody>
      </p:sp>
      <p:sp>
        <p:nvSpPr>
          <p:cNvPr id="4" name="Slide Number Placeholder 3"/>
          <p:cNvSpPr>
            <a:spLocks noGrp="1"/>
          </p:cNvSpPr>
          <p:nvPr>
            <p:ph type="sldNum" sz="quarter" idx="10"/>
          </p:nvPr>
        </p:nvSpPr>
        <p:spPr/>
        <p:txBody>
          <a:bodyPr/>
          <a:lstStyle/>
          <a:p>
            <a:fld id="{1412E6A8-90CC-4D3B-A0CB-F2A8EFBAF87E}" type="slidenum">
              <a:rPr lang="zh-CN" altLang="en-US" smtClean="0"/>
              <a:t>24</a:t>
            </a:fld>
            <a:endParaRPr lang="zh-CN" altLang="en-US"/>
          </a:p>
        </p:txBody>
      </p:sp>
    </p:spTree>
    <p:extLst>
      <p:ext uri="{BB962C8B-B14F-4D97-AF65-F5344CB8AC3E}">
        <p14:creationId xmlns:p14="http://schemas.microsoft.com/office/powerpoint/2010/main" val="188346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BCD365-3F5C-4329-873E-730411850911}" type="slidenum">
              <a:rPr lang="en-US" altLang="zh-CN"/>
              <a:pPr/>
              <a:t>26</a:t>
            </a:fld>
            <a:endParaRPr lang="en-US" altLang="zh-CN"/>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39881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E9E8BD-0BA4-4363-A82F-09BD2AF0BDC9}" type="slidenum">
              <a:rPr lang="en-US" altLang="zh-CN"/>
              <a:pPr/>
              <a:t>27</a:t>
            </a:fld>
            <a:endParaRPr lang="en-US" altLang="zh-CN"/>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25463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85A751-53C7-4469-AA97-81582AB02F95}" type="slidenum">
              <a:rPr lang="en-US" altLang="zh-CN"/>
              <a:pPr/>
              <a:t>4</a:t>
            </a:fld>
            <a:endParaRPr lang="en-US" altLang="zh-CN"/>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zh-CN" altLang="en-US" dirty="0" smtClean="0"/>
              <a:t>除了</a:t>
            </a:r>
            <a:r>
              <a:rPr lang="en-US" altLang="zh-CN" dirty="0" smtClean="0"/>
              <a:t>MRI</a:t>
            </a:r>
            <a:r>
              <a:rPr lang="zh-CN" altLang="en-US" dirty="0" smtClean="0"/>
              <a:t>，其他肿瘤成像方法还有：</a:t>
            </a:r>
            <a:endParaRPr lang="en-US" altLang="zh-CN" dirty="0" smtClean="0"/>
          </a:p>
          <a:p>
            <a:r>
              <a:rPr lang="en-US" altLang="zh-CN" dirty="0" smtClean="0"/>
              <a:t>CT (computerized tomography) scan, </a:t>
            </a:r>
          </a:p>
          <a:p>
            <a:r>
              <a:rPr lang="en-US" altLang="zh-CN" dirty="0" smtClean="0"/>
              <a:t>General/body ultrasound, </a:t>
            </a:r>
          </a:p>
          <a:p>
            <a:r>
              <a:rPr lang="en-US" altLang="zh-CN" dirty="0" smtClean="0"/>
              <a:t>PET (positron emission tomography) scan</a:t>
            </a:r>
            <a:endParaRPr lang="zh-CN" altLang="zh-CN" dirty="0"/>
          </a:p>
        </p:txBody>
      </p:sp>
    </p:spTree>
    <p:extLst>
      <p:ext uri="{BB962C8B-B14F-4D97-AF65-F5344CB8AC3E}">
        <p14:creationId xmlns:p14="http://schemas.microsoft.com/office/powerpoint/2010/main" val="67005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21E983-F33E-4C90-9E7B-F5C03C2403A2}" type="slidenum">
              <a:rPr lang="en-US" altLang="zh-CN"/>
              <a:pPr/>
              <a:t>29</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93685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226655-D104-43C5-99A5-8726F09FB419}" type="slidenum">
              <a:rPr lang="en-US" altLang="zh-CN"/>
              <a:pPr/>
              <a:t>31</a:t>
            </a:fld>
            <a:endParaRPr lang="en-US" altLang="zh-CN"/>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7035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412E6A8-90CC-4D3B-A0CB-F2A8EFBAF87E}" type="slidenum">
              <a:rPr lang="zh-CN" altLang="en-US" smtClean="0"/>
              <a:t>32</a:t>
            </a:fld>
            <a:endParaRPr lang="zh-CN" altLang="en-US"/>
          </a:p>
        </p:txBody>
      </p:sp>
    </p:spTree>
    <p:extLst>
      <p:ext uri="{BB962C8B-B14F-4D97-AF65-F5344CB8AC3E}">
        <p14:creationId xmlns:p14="http://schemas.microsoft.com/office/powerpoint/2010/main" val="1024144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1C0A44-479C-4A05-A341-93B16D175284}" type="slidenum">
              <a:rPr lang="en-US" altLang="zh-CN"/>
              <a:pPr/>
              <a:t>35</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94576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54484D-F4CA-4EBF-9714-3BCC63EC94ED}" type="slidenum">
              <a:rPr lang="en-US" altLang="zh-CN"/>
              <a:pPr/>
              <a:t>36</a:t>
            </a:fld>
            <a:endParaRPr lang="en-US" altLang="zh-CN"/>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32795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BB8C4E-F8CE-4D72-AB3F-6672ED9442B6}" type="slidenum">
              <a:rPr lang="en-US" altLang="zh-CN"/>
              <a:pPr/>
              <a:t>37</a:t>
            </a:fld>
            <a:endParaRPr lang="en-US" altLang="zh-CN"/>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04375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B3FE80-2A9E-490C-A5AD-2E496B5EC68B}" type="slidenum">
              <a:rPr lang="en-US" altLang="zh-CN"/>
              <a:pPr/>
              <a:t>38</a:t>
            </a:fld>
            <a:endParaRPr lang="en-US" altLang="zh-CN"/>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63959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A1A316-0257-4FF0-AAE4-50DC325129E4}" type="slidenum">
              <a:rPr lang="en-US" altLang="zh-CN"/>
              <a:pPr/>
              <a:t>39</a:t>
            </a:fld>
            <a:endParaRPr lang="en-US" altLang="zh-CN"/>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9392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583D2C-FCAD-4A78-A95A-34FCECD0D577}" type="slidenum">
              <a:rPr lang="en-US" altLang="zh-CN"/>
              <a:pPr/>
              <a:t>41</a:t>
            </a:fld>
            <a:endParaRPr lang="en-US" altLang="zh-CN"/>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r>
              <a:rPr lang="zh-CN" altLang="en-US" dirty="0" smtClean="0"/>
              <a:t>具体过程仅供参考</a:t>
            </a:r>
            <a:endParaRPr lang="zh-CN" altLang="zh-CN" dirty="0"/>
          </a:p>
        </p:txBody>
      </p:sp>
    </p:spTree>
    <p:extLst>
      <p:ext uri="{BB962C8B-B14F-4D97-AF65-F5344CB8AC3E}">
        <p14:creationId xmlns:p14="http://schemas.microsoft.com/office/powerpoint/2010/main" val="1775067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F0701F-7503-4AD1-9AF3-1CCF6CF27050}" type="slidenum">
              <a:rPr lang="en-US" altLang="zh-CN"/>
              <a:pPr/>
              <a:t>43</a:t>
            </a:fld>
            <a:endParaRPr lang="en-US" altLang="zh-CN"/>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1634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EAB47E-C00F-4AB5-83B3-29A3900601D5}" type="slidenum">
              <a:rPr lang="en-US" altLang="zh-CN"/>
              <a:pPr/>
              <a:t>5</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r>
              <a:rPr lang="zh-CN" altLang="en-US" dirty="0" smtClean="0"/>
              <a:t>早期诊断，是福音还是烦恼？</a:t>
            </a:r>
            <a:endParaRPr lang="zh-CN" altLang="zh-CN" dirty="0"/>
          </a:p>
        </p:txBody>
      </p:sp>
    </p:spTree>
    <p:extLst>
      <p:ext uri="{BB962C8B-B14F-4D97-AF65-F5344CB8AC3E}">
        <p14:creationId xmlns:p14="http://schemas.microsoft.com/office/powerpoint/2010/main" val="1988110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BA3119-6280-432D-A2F9-0AFB0A14BA72}" type="slidenum">
              <a:rPr lang="en-US" altLang="zh-CN"/>
              <a:pPr/>
              <a:t>45</a:t>
            </a:fld>
            <a:endParaRPr lang="en-US" altLang="zh-CN"/>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68805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EE532D-096B-441C-84C0-4854F09AD3E3}" type="slidenum">
              <a:rPr lang="en-US" altLang="zh-CN"/>
              <a:pPr/>
              <a:t>46</a:t>
            </a:fld>
            <a:endParaRPr lang="en-US" altLang="zh-CN"/>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70554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dirty="0" err="1" smtClean="0">
                <a:solidFill>
                  <a:srgbClr val="FF0000"/>
                </a:solidFill>
              </a:rPr>
              <a:t>Imatinib</a:t>
            </a:r>
            <a:r>
              <a:rPr lang="en-US" altLang="zh-CN" b="0" dirty="0" smtClean="0">
                <a:solidFill>
                  <a:srgbClr val="FF0000"/>
                </a:solidFill>
              </a:rPr>
              <a:t>/</a:t>
            </a:r>
            <a:r>
              <a:rPr lang="en-US" altLang="zh-CN" b="0" dirty="0" err="1" smtClean="0">
                <a:solidFill>
                  <a:srgbClr val="FF0000"/>
                </a:solidFill>
              </a:rPr>
              <a:t>Gleevec</a:t>
            </a:r>
            <a:r>
              <a:rPr lang="zh-CN" altLang="en-US" b="0" dirty="0" smtClean="0">
                <a:solidFill>
                  <a:srgbClr val="FF0000"/>
                </a:solidFill>
              </a:rPr>
              <a:t>可以说是治愈了</a:t>
            </a:r>
            <a:r>
              <a:rPr lang="en-US" altLang="zh-CN" b="0" dirty="0" smtClean="0">
                <a:solidFill>
                  <a:srgbClr val="FF0000"/>
                </a:solidFill>
              </a:rPr>
              <a:t>CML.</a:t>
            </a:r>
          </a:p>
          <a:p>
            <a:endParaRPr lang="en-US" altLang="zh-CN" b="0" dirty="0" smtClean="0">
              <a:solidFill>
                <a:srgbClr val="FF0000"/>
              </a:solidFill>
            </a:endParaRPr>
          </a:p>
          <a:p>
            <a:r>
              <a:rPr lang="zh-CN" altLang="en-US" sz="1200" b="0" i="0" kern="1200" dirty="0" smtClean="0">
                <a:solidFill>
                  <a:schemeClr val="tx1"/>
                </a:solidFill>
                <a:effectLst/>
                <a:latin typeface="+mn-lt"/>
                <a:ea typeface="+mn-ea"/>
                <a:cs typeface="+mn-cs"/>
              </a:rPr>
              <a:t>慢性髓细胞白血病是我国慢性白血病的主要病种，约占慢性白血病的</a:t>
            </a:r>
            <a:r>
              <a:rPr lang="en-US" altLang="zh-CN" sz="1200" b="0" i="0" kern="1200" dirty="0" smtClean="0">
                <a:solidFill>
                  <a:schemeClr val="tx1"/>
                </a:solidFill>
                <a:effectLst/>
                <a:latin typeface="+mn-lt"/>
                <a:ea typeface="+mn-ea"/>
                <a:cs typeface="+mn-cs"/>
              </a:rPr>
              <a:t>70%</a:t>
            </a:r>
            <a:r>
              <a:rPr lang="zh-CN" altLang="en-US" sz="1200" b="0" i="0" kern="1200" dirty="0" smtClean="0">
                <a:solidFill>
                  <a:schemeClr val="tx1"/>
                </a:solidFill>
                <a:effectLst/>
                <a:latin typeface="+mn-lt"/>
                <a:ea typeface="+mn-ea"/>
                <a:cs typeface="+mn-cs"/>
              </a:rPr>
              <a:t>。本病主要见于成人，随年龄增长而发病增多，也是老年人白血病的主要病种。男性多于女性，二者的比例为</a:t>
            </a:r>
            <a:r>
              <a:rPr lang="en-US" altLang="zh-CN" sz="1200" b="0" i="0" kern="1200" dirty="0" smtClean="0">
                <a:solidFill>
                  <a:schemeClr val="tx1"/>
                </a:solidFill>
                <a:effectLst/>
                <a:latin typeface="+mn-lt"/>
                <a:ea typeface="+mn-ea"/>
                <a:cs typeface="+mn-cs"/>
              </a:rPr>
              <a:t>1.4∶1</a:t>
            </a:r>
            <a:r>
              <a:rPr lang="zh-CN" altLang="en-US" sz="1200" b="0" i="0" kern="1200" dirty="0" smtClean="0">
                <a:solidFill>
                  <a:schemeClr val="tx1"/>
                </a:solidFill>
                <a:effectLst/>
                <a:latin typeface="+mn-lt"/>
                <a:ea typeface="+mn-ea"/>
                <a:cs typeface="+mn-cs"/>
              </a:rPr>
              <a:t>。慢性髓细胞白血病发展缓慢，病程长达数年，未经治疗的自然病程为</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年左右。大多数病例经慢性期、加速期，最后进入急变期转化为急性白血病而死亡。</a:t>
            </a:r>
            <a:endParaRPr lang="zh-CN" altLang="en-US" b="0" dirty="0"/>
          </a:p>
        </p:txBody>
      </p:sp>
      <p:sp>
        <p:nvSpPr>
          <p:cNvPr id="4" name="Slide Number Placeholder 3"/>
          <p:cNvSpPr>
            <a:spLocks noGrp="1"/>
          </p:cNvSpPr>
          <p:nvPr>
            <p:ph type="sldNum" sz="quarter" idx="10"/>
          </p:nvPr>
        </p:nvSpPr>
        <p:spPr/>
        <p:txBody>
          <a:bodyPr/>
          <a:lstStyle/>
          <a:p>
            <a:fld id="{1412E6A8-90CC-4D3B-A0CB-F2A8EFBAF87E}" type="slidenum">
              <a:rPr lang="zh-CN" altLang="en-US" smtClean="0"/>
              <a:t>47</a:t>
            </a:fld>
            <a:endParaRPr lang="zh-CN" altLang="en-US"/>
          </a:p>
        </p:txBody>
      </p:sp>
    </p:spTree>
    <p:extLst>
      <p:ext uri="{BB962C8B-B14F-4D97-AF65-F5344CB8AC3E}">
        <p14:creationId xmlns:p14="http://schemas.microsoft.com/office/powerpoint/2010/main" val="4220577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8A803F-05CF-4C8E-945C-09170B3AA18B}" type="slidenum">
              <a:rPr lang="en-US" altLang="zh-CN"/>
              <a:pPr/>
              <a:t>48</a:t>
            </a:fld>
            <a:endParaRPr lang="en-US" altLang="zh-CN"/>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59737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9DE438-E51E-465F-BFF8-333A78859902}" type="slidenum">
              <a:rPr lang="en-US" altLang="zh-CN"/>
              <a:pPr/>
              <a:t>49</a:t>
            </a:fld>
            <a:endParaRPr lang="en-US" altLang="zh-CN"/>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25173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BAAB84-8E17-4984-AD55-5B5C3021667B}" type="slidenum">
              <a:rPr lang="en-US" altLang="zh-CN"/>
              <a:pPr/>
              <a:t>50</a:t>
            </a:fld>
            <a:endParaRPr lang="en-US" altLang="zh-CN"/>
          </a:p>
        </p:txBody>
      </p:sp>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4869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Imatinib</a:t>
            </a:r>
            <a:r>
              <a:rPr lang="zh-CN" altLang="en-US" dirty="0" smtClean="0"/>
              <a:t>传奇式成功带动了其他替尼类药物的研发热潮，如</a:t>
            </a:r>
            <a:r>
              <a:rPr lang="en-US" altLang="zh-CN" dirty="0" smtClean="0"/>
              <a:t>EGFR</a:t>
            </a:r>
            <a:r>
              <a:rPr lang="zh-CN" altLang="en-US" dirty="0" smtClean="0"/>
              <a:t>抑制剂</a:t>
            </a:r>
            <a:endParaRPr lang="zh-CN" altLang="en-US" dirty="0"/>
          </a:p>
        </p:txBody>
      </p:sp>
      <p:sp>
        <p:nvSpPr>
          <p:cNvPr id="4" name="Slide Number Placeholder 3"/>
          <p:cNvSpPr>
            <a:spLocks noGrp="1"/>
          </p:cNvSpPr>
          <p:nvPr>
            <p:ph type="sldNum" sz="quarter" idx="10"/>
          </p:nvPr>
        </p:nvSpPr>
        <p:spPr/>
        <p:txBody>
          <a:bodyPr/>
          <a:lstStyle/>
          <a:p>
            <a:fld id="{1412E6A8-90CC-4D3B-A0CB-F2A8EFBAF87E}" type="slidenum">
              <a:rPr lang="zh-CN" altLang="en-US" smtClean="0"/>
              <a:t>51</a:t>
            </a:fld>
            <a:endParaRPr lang="zh-CN" altLang="en-US"/>
          </a:p>
        </p:txBody>
      </p:sp>
    </p:spTree>
    <p:extLst>
      <p:ext uri="{BB962C8B-B14F-4D97-AF65-F5344CB8AC3E}">
        <p14:creationId xmlns:p14="http://schemas.microsoft.com/office/powerpoint/2010/main" val="736442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F435E2-1580-45C7-90B2-295E58CAC27D}" type="slidenum">
              <a:rPr lang="en-US" altLang="zh-CN"/>
              <a:pPr/>
              <a:t>52</a:t>
            </a:fld>
            <a:endParaRPr lang="en-US" altLang="zh-CN"/>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87894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E4A4A3-C0BD-4916-8F9E-5CA8F9A8A6A2}" type="slidenum">
              <a:rPr lang="en-US" altLang="zh-CN"/>
              <a:pPr/>
              <a:t>53</a:t>
            </a:fld>
            <a:endParaRPr lang="en-US" altLang="zh-CN"/>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7237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骨髓瘤（</a:t>
            </a:r>
            <a:r>
              <a:rPr lang="en-US" altLang="zh-CN" sz="1200" b="0" i="0" kern="1200" dirty="0" smtClean="0">
                <a:solidFill>
                  <a:schemeClr val="tx1"/>
                </a:solidFill>
                <a:effectLst/>
                <a:latin typeface="+mn-lt"/>
                <a:ea typeface="+mn-ea"/>
                <a:cs typeface="+mn-cs"/>
              </a:rPr>
              <a:t>MM</a:t>
            </a:r>
            <a:r>
              <a:rPr lang="zh-CN" altLang="en-US" sz="1200" b="0" i="0" kern="1200" dirty="0" smtClean="0">
                <a:solidFill>
                  <a:schemeClr val="tx1"/>
                </a:solidFill>
                <a:effectLst/>
                <a:latin typeface="+mn-lt"/>
                <a:ea typeface="+mn-ea"/>
                <a:cs typeface="+mn-cs"/>
              </a:rPr>
              <a:t>）是一种恶性浆细胞病，其肿瘤细胞起源于</a:t>
            </a:r>
            <a:r>
              <a:rPr lang="zh-CN" altLang="en-US" sz="1200" b="0" i="0" u="none" strike="noStrike" kern="1200" dirty="0" smtClean="0">
                <a:solidFill>
                  <a:schemeClr val="tx1"/>
                </a:solidFill>
                <a:effectLst/>
                <a:latin typeface="+mn-lt"/>
                <a:ea typeface="+mn-ea"/>
                <a:cs typeface="+mn-cs"/>
                <a:hlinkClick r:id="rId3"/>
              </a:rPr>
              <a:t>骨髓</a:t>
            </a:r>
            <a:r>
              <a:rPr lang="zh-CN" altLang="en-US" sz="1200" b="0" i="0" kern="1200" dirty="0" smtClean="0">
                <a:solidFill>
                  <a:schemeClr val="tx1"/>
                </a:solidFill>
                <a:effectLst/>
                <a:latin typeface="+mn-lt"/>
                <a:ea typeface="+mn-ea"/>
                <a:cs typeface="+mn-cs"/>
              </a:rPr>
              <a:t>中的浆</a:t>
            </a:r>
            <a:r>
              <a:rPr lang="zh-CN" altLang="en-US" sz="1200" b="0" i="0" u="none" strike="noStrike" kern="1200" dirty="0" smtClean="0">
                <a:solidFill>
                  <a:schemeClr val="tx1"/>
                </a:solidFill>
                <a:effectLst/>
                <a:latin typeface="+mn-lt"/>
                <a:ea typeface="+mn-ea"/>
                <a:cs typeface="+mn-cs"/>
                <a:hlinkClick r:id="rId4"/>
              </a:rPr>
              <a:t>细胞</a:t>
            </a:r>
            <a:r>
              <a:rPr lang="zh-CN" altLang="en-US" sz="1200" b="0" i="0" kern="1200" dirty="0" smtClean="0">
                <a:solidFill>
                  <a:schemeClr val="tx1"/>
                </a:solidFill>
                <a:effectLst/>
                <a:latin typeface="+mn-lt"/>
                <a:ea typeface="+mn-ea"/>
                <a:cs typeface="+mn-cs"/>
              </a:rPr>
              <a:t>，而浆细胞是</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淋巴细胞发育到最终功能阶段的细胞。因此多发性</a:t>
            </a:r>
            <a:r>
              <a:rPr lang="zh-CN" altLang="en-US" sz="1200" b="0" i="0" u="none" strike="noStrike" kern="1200" dirty="0" smtClean="0">
                <a:solidFill>
                  <a:schemeClr val="tx1"/>
                </a:solidFill>
                <a:effectLst/>
                <a:latin typeface="+mn-lt"/>
                <a:ea typeface="+mn-ea"/>
                <a:cs typeface="+mn-cs"/>
                <a:hlinkClick r:id="rId5"/>
              </a:rPr>
              <a:t>骨髓瘤</a:t>
            </a:r>
            <a:r>
              <a:rPr lang="zh-CN" altLang="en-US" sz="1200" b="0" i="0" kern="1200" dirty="0" smtClean="0">
                <a:solidFill>
                  <a:schemeClr val="tx1"/>
                </a:solidFill>
                <a:effectLst/>
                <a:latin typeface="+mn-lt"/>
                <a:ea typeface="+mn-ea"/>
                <a:cs typeface="+mn-cs"/>
              </a:rPr>
              <a:t>可以归到</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淋巴细胞淋巴瘤的范围。多发性骨髓瘤较为常见，常伴有多发性溶骨性损害、高钙血症、贫血、肾脏损害等并发症。由于正常免疫球蛋白的生成受抑，因此容易出现各种细菌性感染。发病率估计为</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3/10</a:t>
            </a:r>
            <a:r>
              <a:rPr lang="zh-CN" altLang="en-US" sz="1200" b="0" i="0" kern="1200" dirty="0" smtClean="0">
                <a:solidFill>
                  <a:schemeClr val="tx1"/>
                </a:solidFill>
                <a:effectLst/>
                <a:latin typeface="+mn-lt"/>
                <a:ea typeface="+mn-ea"/>
                <a:cs typeface="+mn-cs"/>
              </a:rPr>
              <a:t>万，</a:t>
            </a:r>
            <a:r>
              <a:rPr lang="zh-CN" altLang="en-US" sz="1200" b="0" i="0" u="none" strike="noStrike" kern="1200" dirty="0" smtClean="0">
                <a:solidFill>
                  <a:schemeClr val="tx1"/>
                </a:solidFill>
                <a:effectLst/>
                <a:latin typeface="+mn-lt"/>
                <a:ea typeface="+mn-ea"/>
                <a:cs typeface="+mn-cs"/>
                <a:hlinkClick r:id="rId6"/>
              </a:rPr>
              <a:t>男女比例约在</a:t>
            </a:r>
            <a:r>
              <a:rPr lang="en-US" altLang="zh-CN" sz="1200" b="0" i="0" u="none" strike="noStrike" kern="1200" dirty="0" smtClean="0">
                <a:solidFill>
                  <a:schemeClr val="tx1"/>
                </a:solidFill>
                <a:effectLst/>
                <a:latin typeface="+mn-lt"/>
                <a:ea typeface="+mn-ea"/>
                <a:cs typeface="+mn-cs"/>
                <a:hlinkClick r:id="rId6"/>
              </a:rPr>
              <a:t>2</a:t>
            </a:r>
            <a:r>
              <a:rPr lang="zh-CN" altLang="en-US" sz="1200" b="0" i="0" u="none" strike="noStrike" kern="1200" dirty="0" smtClean="0">
                <a:solidFill>
                  <a:schemeClr val="tx1"/>
                </a:solidFill>
                <a:effectLst/>
                <a:latin typeface="+mn-lt"/>
                <a:ea typeface="+mn-ea"/>
                <a:cs typeface="+mn-cs"/>
                <a:hlinkClick r:id="rId6"/>
              </a:rPr>
              <a:t>：</a:t>
            </a:r>
            <a:r>
              <a:rPr lang="en-US" altLang="zh-CN" sz="1200" b="0" i="0" u="none" strike="noStrike" kern="1200" dirty="0" smtClean="0">
                <a:solidFill>
                  <a:schemeClr val="tx1"/>
                </a:solidFill>
                <a:effectLst/>
                <a:latin typeface="+mn-lt"/>
                <a:ea typeface="+mn-ea"/>
                <a:cs typeface="+mn-cs"/>
                <a:hlinkClick r:id="rId6"/>
              </a:rPr>
              <a:t>1</a:t>
            </a:r>
            <a:r>
              <a:rPr lang="zh-CN" altLang="en-US" sz="1200" b="0" i="0" kern="1200" dirty="0" smtClean="0">
                <a:solidFill>
                  <a:schemeClr val="tx1"/>
                </a:solidFill>
                <a:effectLst/>
                <a:latin typeface="+mn-lt"/>
                <a:ea typeface="+mn-ea"/>
                <a:cs typeface="+mn-cs"/>
              </a:rPr>
              <a:t>，大多患者年龄在</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岁以上。</a:t>
            </a:r>
            <a:endParaRPr lang="zh-CN" altLang="en-US" dirty="0"/>
          </a:p>
        </p:txBody>
      </p:sp>
      <p:sp>
        <p:nvSpPr>
          <p:cNvPr id="4" name="Slide Number Placeholder 3"/>
          <p:cNvSpPr>
            <a:spLocks noGrp="1"/>
          </p:cNvSpPr>
          <p:nvPr>
            <p:ph type="sldNum" sz="quarter" idx="10"/>
          </p:nvPr>
        </p:nvSpPr>
        <p:spPr/>
        <p:txBody>
          <a:bodyPr/>
          <a:lstStyle/>
          <a:p>
            <a:fld id="{1412E6A8-90CC-4D3B-A0CB-F2A8EFBAF87E}" type="slidenum">
              <a:rPr lang="zh-CN" altLang="en-US" smtClean="0"/>
              <a:t>54</a:t>
            </a:fld>
            <a:endParaRPr lang="zh-CN" altLang="en-US"/>
          </a:p>
        </p:txBody>
      </p:sp>
    </p:spTree>
    <p:extLst>
      <p:ext uri="{BB962C8B-B14F-4D97-AF65-F5344CB8AC3E}">
        <p14:creationId xmlns:p14="http://schemas.microsoft.com/office/powerpoint/2010/main" val="134379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73E27C-516E-47C7-A177-896E4B04284B}" type="slidenum">
              <a:rPr lang="en-US" altLang="zh-CN"/>
              <a:pPr/>
              <a:t>7</a:t>
            </a:fld>
            <a:endParaRPr lang="en-US" altLang="zh-CN"/>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11763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9328B5-A76D-439D-8F8E-F9599707165B}" type="slidenum">
              <a:rPr lang="en-US" altLang="zh-CN"/>
              <a:pPr/>
              <a:t>55</a:t>
            </a:fld>
            <a:endParaRPr lang="en-US" altLang="zh-CN"/>
          </a:p>
        </p:txBody>
      </p:sp>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r>
              <a:rPr lang="zh-CN" altLang="en-US" dirty="0" smtClean="0"/>
              <a:t>仅供参考</a:t>
            </a:r>
            <a:endParaRPr lang="zh-CN" altLang="zh-CN" dirty="0"/>
          </a:p>
        </p:txBody>
      </p:sp>
    </p:spTree>
    <p:extLst>
      <p:ext uri="{BB962C8B-B14F-4D97-AF65-F5344CB8AC3E}">
        <p14:creationId xmlns:p14="http://schemas.microsoft.com/office/powerpoint/2010/main" val="3815572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35ACC-0A53-475E-8C13-FF9A3EE7EBA5}" type="slidenum">
              <a:rPr lang="en-US" altLang="zh-CN"/>
              <a:pPr/>
              <a:t>56</a:t>
            </a:fld>
            <a:endParaRPr lang="en-US" altLang="zh-CN"/>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96338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CA2FED-22CC-42BA-980A-0D359FE3EDEA}" type="slidenum">
              <a:rPr lang="en-US" altLang="zh-CN"/>
              <a:pPr/>
              <a:t>57</a:t>
            </a:fld>
            <a:endParaRPr lang="en-US" altLang="zh-CN"/>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zh-CN" altLang="en-US" dirty="0" smtClean="0"/>
              <a:t>具体机制仅供参考</a:t>
            </a:r>
            <a:endParaRPr lang="zh-CN" altLang="zh-CN" dirty="0"/>
          </a:p>
        </p:txBody>
      </p:sp>
    </p:spTree>
    <p:extLst>
      <p:ext uri="{BB962C8B-B14F-4D97-AF65-F5344CB8AC3E}">
        <p14:creationId xmlns:p14="http://schemas.microsoft.com/office/powerpoint/2010/main" val="3152338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4BF0AE-371A-4B49-B239-8057EB412080}" type="slidenum">
              <a:rPr lang="en-US" altLang="zh-CN"/>
              <a:pPr/>
              <a:t>58</a:t>
            </a:fld>
            <a:endParaRPr lang="en-US" altLang="zh-CN"/>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具体机制仅供参考</a:t>
            </a:r>
            <a:endParaRPr lang="zh-CN" altLang="zh-CN" dirty="0" smtClean="0"/>
          </a:p>
          <a:p>
            <a:endParaRPr lang="zh-CN" altLang="zh-CN" dirty="0"/>
          </a:p>
        </p:txBody>
      </p:sp>
    </p:spTree>
    <p:extLst>
      <p:ext uri="{BB962C8B-B14F-4D97-AF65-F5344CB8AC3E}">
        <p14:creationId xmlns:p14="http://schemas.microsoft.com/office/powerpoint/2010/main" val="462594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4854FF-042F-49F9-A24F-4BC349F1134E}" type="slidenum">
              <a:rPr lang="en-US" altLang="zh-CN"/>
              <a:pPr/>
              <a:t>60</a:t>
            </a:fld>
            <a:endParaRPr lang="en-US" altLang="zh-CN"/>
          </a:p>
        </p:txBody>
      </p:sp>
      <p:sp>
        <p:nvSpPr>
          <p:cNvPr id="360450" name="Rectangle 2"/>
          <p:cNvSpPr>
            <a:spLocks noGrp="1" noRot="1" noChangeAspect="1" noChangeArrowheads="1" noTextEdit="1"/>
          </p:cNvSpPr>
          <p:nvPr>
            <p:ph type="sldImg"/>
          </p:nvPr>
        </p:nvSpPr>
        <p:spPr>
          <a:ln/>
        </p:spPr>
      </p:sp>
      <p:sp>
        <p:nvSpPr>
          <p:cNvPr id="360451" name="Rectangle 3"/>
          <p:cNvSpPr>
            <a:spLocks noGrp="1" noChangeArrowheads="1"/>
          </p:cNvSpPr>
          <p:nvPr>
            <p:ph type="body" idx="1"/>
          </p:nvPr>
        </p:nvSpPr>
        <p:spPr/>
        <p:txBody>
          <a:bodyPr/>
          <a:lstStyle/>
          <a:p>
            <a:r>
              <a:rPr lang="en-US" altLang="zh-CN" dirty="0" err="1" smtClean="0"/>
              <a:t>Jervine</a:t>
            </a:r>
            <a:r>
              <a:rPr lang="en-US" altLang="zh-CN" dirty="0" smtClean="0"/>
              <a:t> is</a:t>
            </a:r>
            <a:r>
              <a:rPr lang="en-US" altLang="zh-CN" baseline="0" dirty="0" smtClean="0"/>
              <a:t> similar to </a:t>
            </a:r>
            <a:r>
              <a:rPr lang="en-US" altLang="zh-CN" baseline="0" dirty="0" err="1" smtClean="0"/>
              <a:t>cyclopamine</a:t>
            </a:r>
            <a:endParaRPr lang="zh-CN" altLang="zh-CN" dirty="0"/>
          </a:p>
        </p:txBody>
      </p:sp>
    </p:spTree>
    <p:extLst>
      <p:ext uri="{BB962C8B-B14F-4D97-AF65-F5344CB8AC3E}">
        <p14:creationId xmlns:p14="http://schemas.microsoft.com/office/powerpoint/2010/main" val="1534553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BB5265-23D7-4851-A784-DF7644D9EEBB}" type="slidenum">
              <a:rPr lang="en-US" altLang="zh-CN"/>
              <a:pPr/>
              <a:t>61</a:t>
            </a:fld>
            <a:endParaRPr lang="en-US" altLang="zh-CN"/>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r>
              <a:rPr lang="en-US" altLang="zh-CN" dirty="0" err="1" smtClean="0"/>
              <a:t>Medulloblastoma</a:t>
            </a:r>
            <a:r>
              <a:rPr lang="en-US" altLang="zh-CN" dirty="0" smtClean="0"/>
              <a:t> (</a:t>
            </a:r>
            <a:r>
              <a:rPr lang="zh-CN" altLang="en-US" dirty="0" smtClean="0"/>
              <a:t>髓母细胞瘤</a:t>
            </a:r>
            <a:r>
              <a:rPr lang="en-US" altLang="zh-CN" dirty="0" smtClean="0"/>
              <a:t>) </a:t>
            </a:r>
            <a:r>
              <a:rPr lang="zh-CN" altLang="en-US" dirty="0" smtClean="0"/>
              <a:t>是颅内恶性程度最高的胶质瘤。其高度恶性表现在三个方面：①生长极其迅速；②手术不易全部切除；③肿瘤细胞有沿脑脊液产生播散性种植的倾向。主要发生于</a:t>
            </a:r>
            <a:r>
              <a:rPr lang="en-US" altLang="zh-CN" dirty="0" smtClean="0"/>
              <a:t>14</a:t>
            </a:r>
            <a:r>
              <a:rPr lang="zh-CN" altLang="en-US" dirty="0" smtClean="0"/>
              <a:t>岁以下的儿童，少数见于</a:t>
            </a:r>
            <a:r>
              <a:rPr lang="en-US" altLang="zh-CN" dirty="0" smtClean="0"/>
              <a:t>20</a:t>
            </a:r>
            <a:r>
              <a:rPr lang="zh-CN" altLang="en-US" dirty="0" smtClean="0"/>
              <a:t>岁以上者。</a:t>
            </a:r>
            <a:r>
              <a:rPr lang="zh-CN" altLang="en-US" sz="1200" b="0" i="0" kern="1200" dirty="0" smtClean="0">
                <a:solidFill>
                  <a:schemeClr val="tx1"/>
                </a:solidFill>
                <a:effectLst/>
                <a:latin typeface="+mn-lt"/>
                <a:ea typeface="+mn-ea"/>
                <a:cs typeface="+mn-cs"/>
              </a:rPr>
              <a:t>髓母细胞瘤的发病率仅次于小脑星形细胞瘤而居儿童后颅窝肿瘤的第二位。在儿童占神经胶质瘤的</a:t>
            </a:r>
            <a:r>
              <a:rPr lang="en-US" altLang="zh-CN" sz="1200" b="0" i="0" kern="1200" dirty="0" smtClean="0">
                <a:solidFill>
                  <a:schemeClr val="tx1"/>
                </a:solidFill>
                <a:effectLst/>
                <a:latin typeface="+mn-lt"/>
                <a:ea typeface="+mn-ea"/>
                <a:cs typeface="+mn-cs"/>
              </a:rPr>
              <a:t>10.7%</a:t>
            </a:r>
            <a:r>
              <a:rPr lang="zh-CN" altLang="en-US" sz="1200" b="0" i="0" kern="1200" dirty="0" smtClean="0">
                <a:solidFill>
                  <a:schemeClr val="tx1"/>
                </a:solidFill>
                <a:effectLst/>
                <a:latin typeface="+mn-lt"/>
                <a:ea typeface="+mn-ea"/>
                <a:cs typeface="+mn-cs"/>
              </a:rPr>
              <a:t>，占颅内肿瘤</a:t>
            </a:r>
            <a:r>
              <a:rPr lang="en-US" altLang="zh-CN" sz="1200" b="0" i="0" kern="1200" dirty="0" smtClean="0">
                <a:solidFill>
                  <a:schemeClr val="tx1"/>
                </a:solidFill>
                <a:effectLst/>
                <a:latin typeface="+mn-lt"/>
                <a:ea typeface="+mn-ea"/>
                <a:cs typeface="+mn-cs"/>
              </a:rPr>
              <a:t>7.6%</a:t>
            </a:r>
            <a:r>
              <a:rPr lang="zh-CN" altLang="en-US" sz="1200" b="0" i="0" kern="1200" dirty="0" smtClean="0">
                <a:solidFill>
                  <a:schemeClr val="tx1"/>
                </a:solidFill>
                <a:effectLst/>
                <a:latin typeface="+mn-lt"/>
                <a:ea typeface="+mn-ea"/>
                <a:cs typeface="+mn-cs"/>
              </a:rPr>
              <a:t>。</a:t>
            </a:r>
            <a:endParaRPr lang="zh-CN" altLang="zh-CN" dirty="0"/>
          </a:p>
        </p:txBody>
      </p:sp>
    </p:spTree>
    <p:extLst>
      <p:ext uri="{BB962C8B-B14F-4D97-AF65-F5344CB8AC3E}">
        <p14:creationId xmlns:p14="http://schemas.microsoft.com/office/powerpoint/2010/main" val="7570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有很多</a:t>
            </a:r>
            <a:r>
              <a:rPr lang="en-US" altLang="zh-CN" dirty="0" err="1" smtClean="0"/>
              <a:t>rapamycin</a:t>
            </a:r>
            <a:r>
              <a:rPr lang="zh-CN" altLang="en-US" dirty="0" smtClean="0"/>
              <a:t>抗肿瘤，以及抗衰老的研究， 但是</a:t>
            </a:r>
            <a:r>
              <a:rPr lang="en-US" altLang="zh-CN" dirty="0" err="1" smtClean="0"/>
              <a:t>rapamycin</a:t>
            </a:r>
            <a:r>
              <a:rPr lang="zh-CN" altLang="en-US" dirty="0" smtClean="0"/>
              <a:t>尚未被</a:t>
            </a:r>
            <a:r>
              <a:rPr lang="en-US" altLang="zh-CN" dirty="0" smtClean="0"/>
              <a:t>FDA</a:t>
            </a:r>
            <a:r>
              <a:rPr lang="zh-CN" altLang="en-US" smtClean="0"/>
              <a:t>批准用于治</a:t>
            </a:r>
            <a:r>
              <a:rPr lang="zh-CN" altLang="en-US" dirty="0" smtClean="0"/>
              <a:t>疗肿瘤。</a:t>
            </a:r>
            <a:endParaRPr lang="zh-CN" altLang="en-US" dirty="0"/>
          </a:p>
        </p:txBody>
      </p:sp>
      <p:sp>
        <p:nvSpPr>
          <p:cNvPr id="4" name="Slide Number Placeholder 3"/>
          <p:cNvSpPr>
            <a:spLocks noGrp="1"/>
          </p:cNvSpPr>
          <p:nvPr>
            <p:ph type="sldNum" sz="quarter" idx="10"/>
          </p:nvPr>
        </p:nvSpPr>
        <p:spPr/>
        <p:txBody>
          <a:bodyPr/>
          <a:lstStyle/>
          <a:p>
            <a:fld id="{1412E6A8-90CC-4D3B-A0CB-F2A8EFBAF87E}" type="slidenum">
              <a:rPr lang="zh-CN" altLang="en-US" smtClean="0"/>
              <a:t>62</a:t>
            </a:fld>
            <a:endParaRPr lang="zh-CN" altLang="en-US"/>
          </a:p>
        </p:txBody>
      </p:sp>
    </p:spTree>
    <p:extLst>
      <p:ext uri="{BB962C8B-B14F-4D97-AF65-F5344CB8AC3E}">
        <p14:creationId xmlns:p14="http://schemas.microsoft.com/office/powerpoint/2010/main" val="1464697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1B2524-151A-4108-9BBA-BAEE9D5FE952}" type="slidenum">
              <a:rPr lang="en-US" altLang="zh-CN"/>
              <a:pPr/>
              <a:t>63</a:t>
            </a:fld>
            <a:endParaRPr lang="en-US" altLang="zh-CN"/>
          </a:p>
        </p:txBody>
      </p:sp>
      <p:sp>
        <p:nvSpPr>
          <p:cNvPr id="376834" name="Rectangle 2"/>
          <p:cNvSpPr>
            <a:spLocks noGrp="1" noRot="1" noChangeAspect="1" noChangeArrowheads="1" noTextEdit="1"/>
          </p:cNvSpPr>
          <p:nvPr>
            <p:ph type="sldImg"/>
          </p:nvPr>
        </p:nvSpPr>
        <p:spPr>
          <a:ln/>
        </p:spPr>
      </p:sp>
      <p:sp>
        <p:nvSpPr>
          <p:cNvPr id="376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9210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B4F221-7827-4C20-BB93-3D6F9A7F93DD}" type="slidenum">
              <a:rPr lang="en-US" altLang="zh-CN"/>
              <a:pPr/>
              <a:t>64</a:t>
            </a:fld>
            <a:endParaRPr lang="en-US" altLang="zh-CN"/>
          </a:p>
        </p:txBody>
      </p:sp>
      <p:sp>
        <p:nvSpPr>
          <p:cNvPr id="381954" name="Rectangle 2"/>
          <p:cNvSpPr>
            <a:spLocks noGrp="1" noRot="1" noChangeAspect="1" noChangeArrowheads="1" noTextEdit="1"/>
          </p:cNvSpPr>
          <p:nvPr>
            <p:ph type="sldImg"/>
          </p:nvPr>
        </p:nvSpPr>
        <p:spPr>
          <a:ln/>
        </p:spPr>
      </p:sp>
      <p:sp>
        <p:nvSpPr>
          <p:cNvPr id="381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28951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FA56D7-BC39-4785-9D73-6C7686CC4513}" type="slidenum">
              <a:rPr lang="en-US" altLang="zh-CN"/>
              <a:pPr/>
              <a:t>66</a:t>
            </a:fld>
            <a:endParaRPr lang="en-US" altLang="zh-CN"/>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64370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B720F4-02D6-44F9-ABD2-93CF2D60E87C}" type="slidenum">
              <a:rPr lang="en-US" altLang="zh-CN"/>
              <a:pPr/>
              <a:t>8</a:t>
            </a:fld>
            <a:endParaRPr lang="en-US" altLang="zh-CN"/>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93859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470D72-ED7E-4596-82F0-2CA64C5B6C01}" type="slidenum">
              <a:rPr lang="en-US" altLang="zh-CN"/>
              <a:pPr/>
              <a:t>68</a:t>
            </a:fld>
            <a:endParaRPr lang="en-US" altLang="zh-CN"/>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120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目前惟有免疫治疗能给部分</a:t>
            </a:r>
            <a:r>
              <a:rPr lang="en-US" altLang="zh-CN" dirty="0" smtClean="0"/>
              <a:t>melanoma</a:t>
            </a:r>
            <a:r>
              <a:rPr lang="zh-CN" altLang="en-US" dirty="0" smtClean="0"/>
              <a:t>病人一个治愈。</a:t>
            </a:r>
            <a:endParaRPr lang="zh-CN" altLang="en-US" dirty="0"/>
          </a:p>
        </p:txBody>
      </p:sp>
      <p:sp>
        <p:nvSpPr>
          <p:cNvPr id="4" name="Slide Number Placeholder 3"/>
          <p:cNvSpPr>
            <a:spLocks noGrp="1"/>
          </p:cNvSpPr>
          <p:nvPr>
            <p:ph type="sldNum" sz="quarter" idx="10"/>
          </p:nvPr>
        </p:nvSpPr>
        <p:spPr/>
        <p:txBody>
          <a:bodyPr/>
          <a:lstStyle/>
          <a:p>
            <a:fld id="{1412E6A8-90CC-4D3B-A0CB-F2A8EFBAF87E}" type="slidenum">
              <a:rPr lang="zh-CN" altLang="en-US" smtClean="0"/>
              <a:t>69</a:t>
            </a:fld>
            <a:endParaRPr lang="zh-CN" altLang="en-US"/>
          </a:p>
        </p:txBody>
      </p:sp>
    </p:spTree>
    <p:extLst>
      <p:ext uri="{BB962C8B-B14F-4D97-AF65-F5344CB8AC3E}">
        <p14:creationId xmlns:p14="http://schemas.microsoft.com/office/powerpoint/2010/main" val="1090342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F295EF-6938-4F6A-93BD-853594E4DED2}" type="slidenum">
              <a:rPr lang="en-US" altLang="zh-CN"/>
              <a:pPr/>
              <a:t>70</a:t>
            </a:fld>
            <a:endParaRPr lang="en-US" altLang="zh-CN"/>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r>
              <a:rPr lang="zh-CN" altLang="en-US" dirty="0" smtClean="0"/>
              <a:t>具体机制内容仅供参考</a:t>
            </a:r>
            <a:endParaRPr lang="zh-CN" altLang="zh-CN" dirty="0"/>
          </a:p>
        </p:txBody>
      </p:sp>
    </p:spTree>
    <p:extLst>
      <p:ext uri="{BB962C8B-B14F-4D97-AF65-F5344CB8AC3E}">
        <p14:creationId xmlns:p14="http://schemas.microsoft.com/office/powerpoint/2010/main" val="2750192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免疫治疗对肿瘤治疗的突破就如同当年的</a:t>
            </a:r>
            <a:r>
              <a:rPr lang="en-US" altLang="zh-CN" dirty="0" err="1" smtClean="0"/>
              <a:t>imatinib</a:t>
            </a:r>
            <a:r>
              <a:rPr lang="en-US" altLang="zh-CN" dirty="0" smtClean="0"/>
              <a:t>/</a:t>
            </a:r>
            <a:r>
              <a:rPr lang="en-US" altLang="zh-CN" dirty="0" err="1" smtClean="0"/>
              <a:t>Gleevec</a:t>
            </a:r>
            <a:endParaRPr lang="zh-CN" altLang="en-US" dirty="0"/>
          </a:p>
        </p:txBody>
      </p:sp>
      <p:sp>
        <p:nvSpPr>
          <p:cNvPr id="4" name="Slide Number Placeholder 3"/>
          <p:cNvSpPr>
            <a:spLocks noGrp="1"/>
          </p:cNvSpPr>
          <p:nvPr>
            <p:ph type="sldNum" sz="quarter" idx="10"/>
          </p:nvPr>
        </p:nvSpPr>
        <p:spPr/>
        <p:txBody>
          <a:bodyPr/>
          <a:lstStyle/>
          <a:p>
            <a:fld id="{1412E6A8-90CC-4D3B-A0CB-F2A8EFBAF87E}" type="slidenum">
              <a:rPr lang="zh-CN" altLang="en-US" smtClean="0"/>
              <a:t>71</a:t>
            </a:fld>
            <a:endParaRPr lang="zh-CN" altLang="en-US"/>
          </a:p>
        </p:txBody>
      </p:sp>
    </p:spTree>
    <p:extLst>
      <p:ext uri="{BB962C8B-B14F-4D97-AF65-F5344CB8AC3E}">
        <p14:creationId xmlns:p14="http://schemas.microsoft.com/office/powerpoint/2010/main" val="1578308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DB077A-4FB5-4C51-B592-325B3A315D1D}" type="slidenum">
              <a:rPr lang="en-US" altLang="zh-CN"/>
              <a:pPr/>
              <a:t>72</a:t>
            </a:fld>
            <a:endParaRPr lang="en-US" altLang="zh-CN"/>
          </a:p>
        </p:txBody>
      </p:sp>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道高一尺，魔高一丈。进化快的肿瘤克隆对常规靶向治疗更耐受。</a:t>
            </a:r>
            <a:endParaRPr lang="zh-CN" altLang="zh-CN" dirty="0"/>
          </a:p>
        </p:txBody>
      </p:sp>
    </p:spTree>
    <p:extLst>
      <p:ext uri="{BB962C8B-B14F-4D97-AF65-F5344CB8AC3E}">
        <p14:creationId xmlns:p14="http://schemas.microsoft.com/office/powerpoint/2010/main" val="3610846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癌症治疗的未来</a:t>
            </a:r>
            <a:r>
              <a:rPr lang="en-US" altLang="zh-CN" dirty="0" smtClean="0"/>
              <a:t>, Immunotherapy target cancers with </a:t>
            </a:r>
            <a:r>
              <a:rPr lang="en-US" altLang="zh-CN" smtClean="0"/>
              <a:t>high immunogenicity</a:t>
            </a:r>
          </a:p>
          <a:p>
            <a:endParaRPr lang="zh-CN" altLang="en-US" dirty="0"/>
          </a:p>
        </p:txBody>
      </p:sp>
      <p:sp>
        <p:nvSpPr>
          <p:cNvPr id="4" name="Slide Number Placeholder 3"/>
          <p:cNvSpPr>
            <a:spLocks noGrp="1"/>
          </p:cNvSpPr>
          <p:nvPr>
            <p:ph type="sldNum" sz="quarter" idx="10"/>
          </p:nvPr>
        </p:nvSpPr>
        <p:spPr/>
        <p:txBody>
          <a:bodyPr/>
          <a:lstStyle/>
          <a:p>
            <a:fld id="{1412E6A8-90CC-4D3B-A0CB-F2A8EFBAF87E}" type="slidenum">
              <a:rPr lang="zh-CN" altLang="en-US" smtClean="0"/>
              <a:t>73</a:t>
            </a:fld>
            <a:endParaRPr lang="zh-CN" altLang="en-US"/>
          </a:p>
        </p:txBody>
      </p:sp>
    </p:spTree>
    <p:extLst>
      <p:ext uri="{BB962C8B-B14F-4D97-AF65-F5344CB8AC3E}">
        <p14:creationId xmlns:p14="http://schemas.microsoft.com/office/powerpoint/2010/main" val="326506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BB1FF4-6258-4111-AE99-BB4EEDF3AD96}" type="slidenum">
              <a:rPr lang="en-US" altLang="zh-CN"/>
              <a:pPr/>
              <a:t>9</a:t>
            </a:fld>
            <a:endParaRPr lang="en-US" altLang="zh-CN"/>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4175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9C4D0-3B0D-4590-86F5-77C64FDB6C58}" type="slidenum">
              <a:rPr lang="en-US" altLang="zh-CN"/>
              <a:pPr/>
              <a:t>10</a:t>
            </a:fld>
            <a:endParaRPr lang="en-US" altLang="zh-CN"/>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7413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4F28E4-9932-4DBC-A03D-F25C857B7918}" type="slidenum">
              <a:rPr lang="en-US" altLang="zh-CN"/>
              <a:pPr/>
              <a:t>15</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74874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259F-A15F-4465-87A1-A7CC7BE0A1EE}" type="slidenum">
              <a:rPr lang="en-US" altLang="zh-CN"/>
              <a:pPr/>
              <a:t>16</a:t>
            </a:fld>
            <a:endParaRPr lang="en-US" altLang="zh-CN"/>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61877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65792319-6F43-4193-8852-CDBA56102E20}" type="datetimeFigureOut">
              <a:rPr lang="zh-CN" altLang="en-US" smtClean="0"/>
              <a:t>2023/12/29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1467207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65792319-6F43-4193-8852-CDBA56102E20}" type="datetimeFigureOut">
              <a:rPr lang="zh-CN" altLang="en-US" smtClean="0"/>
              <a:t>2023/12/29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350702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65792319-6F43-4193-8852-CDBA56102E20}" type="datetimeFigureOut">
              <a:rPr lang="zh-CN" altLang="en-US" smtClean="0"/>
              <a:t>2023/12/29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3178642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65792319-6F43-4193-8852-CDBA56102E20}" type="datetimeFigureOut">
              <a:rPr lang="zh-CN" altLang="en-US" smtClean="0"/>
              <a:t>2023/12/29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107242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5792319-6F43-4193-8852-CDBA56102E20}" type="datetimeFigureOut">
              <a:rPr lang="zh-CN" altLang="en-US" smtClean="0"/>
              <a:t>2023/12/29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323493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65792319-6F43-4193-8852-CDBA56102E20}" type="datetimeFigureOut">
              <a:rPr lang="zh-CN" altLang="en-US" smtClean="0"/>
              <a:t>2023/12/29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237973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65792319-6F43-4193-8852-CDBA56102E20}" type="datetimeFigureOut">
              <a:rPr lang="zh-CN" altLang="en-US" smtClean="0"/>
              <a:t>2023/12/29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1571267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65792319-6F43-4193-8852-CDBA56102E20}" type="datetimeFigureOut">
              <a:rPr lang="zh-CN" altLang="en-US" smtClean="0"/>
              <a:t>2023/12/29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341349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792319-6F43-4193-8852-CDBA56102E20}" type="datetimeFigureOut">
              <a:rPr lang="zh-CN" altLang="en-US" smtClean="0"/>
              <a:t>2023/12/29 Friday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318822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5792319-6F43-4193-8852-CDBA56102E20}" type="datetimeFigureOut">
              <a:rPr lang="zh-CN" altLang="en-US" smtClean="0"/>
              <a:t>2023/12/29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2476784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5792319-6F43-4193-8852-CDBA56102E20}" type="datetimeFigureOut">
              <a:rPr lang="zh-CN" altLang="en-US" smtClean="0"/>
              <a:t>2023/12/29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171225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792319-6F43-4193-8852-CDBA56102E20}" type="datetimeFigureOut">
              <a:rPr lang="zh-CN" altLang="en-US" smtClean="0"/>
              <a:t>2023/12/29 Friday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A8737B-C470-4A92-8880-8BFAB1770177}" type="slidenum">
              <a:rPr lang="zh-CN" altLang="en-US" smtClean="0"/>
              <a:t>‹#›</a:t>
            </a:fld>
            <a:endParaRPr lang="zh-CN" altLang="en-US"/>
          </a:p>
        </p:txBody>
      </p:sp>
    </p:spTree>
    <p:extLst>
      <p:ext uri="{BB962C8B-B14F-4D97-AF65-F5344CB8AC3E}">
        <p14:creationId xmlns:p14="http://schemas.microsoft.com/office/powerpoint/2010/main" val="3927167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White_people" TargetMode="External"/><Relationship Id="rId2" Type="http://schemas.openxmlformats.org/officeDocument/2006/relationships/hyperlink" Target="https://en.wikipedia.org/wiki/Latin_America"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09246" y="1585282"/>
            <a:ext cx="9274712" cy="1754326"/>
          </a:xfrm>
          <a:prstGeom prst="rect">
            <a:avLst/>
          </a:prstGeom>
        </p:spPr>
        <p:txBody>
          <a:bodyPr wrap="square">
            <a:spAutoFit/>
          </a:bodyPr>
          <a:lstStyle/>
          <a:p>
            <a:pPr algn="ctr">
              <a:lnSpc>
                <a:spcPct val="150000"/>
              </a:lnSpc>
            </a:pPr>
            <a:r>
              <a:rPr lang="en-US" altLang="zh-CN" sz="3600" b="0" i="0" u="none" strike="noStrike" baseline="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Chapter 16</a:t>
            </a:r>
          </a:p>
          <a:p>
            <a:pPr algn="ctr">
              <a:lnSpc>
                <a:spcPct val="150000"/>
              </a:lnSpc>
            </a:pPr>
            <a:r>
              <a:rPr lang="en-US" altLang="zh-CN" sz="3600" b="0"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The Rational</a:t>
            </a:r>
            <a:r>
              <a:rPr lang="zh-CN" altLang="en-US" sz="3600" b="0"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3600" dirty="0"/>
              <a:t>理性的</a:t>
            </a:r>
            <a:r>
              <a:rPr lang="zh-CN" altLang="en-US" sz="3600" b="0"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3600" b="0"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Treatment of Cancer</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TextBox 2"/>
          <p:cNvSpPr txBox="1"/>
          <p:nvPr/>
        </p:nvSpPr>
        <p:spPr>
          <a:xfrm>
            <a:off x="5135050" y="4329896"/>
            <a:ext cx="1537600" cy="400110"/>
          </a:xfrm>
          <a:prstGeom prst="rect">
            <a:avLst/>
          </a:prstGeom>
          <a:noFill/>
        </p:spPr>
        <p:txBody>
          <a:bodyPr wrap="none" rtlCol="0">
            <a:spAutoFit/>
          </a:bodyPr>
          <a:lstStyle/>
          <a:p>
            <a:r>
              <a:rPr lang="en-US" altLang="zh-CN" sz="2000" dirty="0" smtClean="0"/>
              <a:t>Dec </a:t>
            </a:r>
            <a:r>
              <a:rPr lang="en-US" altLang="zh-CN" sz="2000" dirty="0" smtClean="0"/>
              <a:t>29, 2023</a:t>
            </a:r>
            <a:endParaRPr lang="zh-CN" altLang="en-US" sz="2000" dirty="0"/>
          </a:p>
        </p:txBody>
      </p:sp>
    </p:spTree>
    <p:extLst>
      <p:ext uri="{BB962C8B-B14F-4D97-AF65-F5344CB8AC3E}">
        <p14:creationId xmlns:p14="http://schemas.microsoft.com/office/powerpoint/2010/main" val="3624802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figure_16_0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3" y="1119480"/>
            <a:ext cx="4306823" cy="5555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39400" y="2189172"/>
            <a:ext cx="6928928" cy="3416320"/>
          </a:xfrm>
          <a:prstGeom prst="rect">
            <a:avLst/>
          </a:prstGeom>
        </p:spPr>
        <p:txBody>
          <a:bodyPr wrap="square">
            <a:spAutoFit/>
          </a:bodyPr>
          <a:lstStyle/>
          <a:p>
            <a:r>
              <a:rPr lang="en-US" altLang="zh-CN" dirty="0">
                <a:latin typeface="FrutigerLTStd-Light"/>
              </a:rPr>
              <a:t>(A) </a:t>
            </a:r>
            <a:r>
              <a:rPr lang="en-US" altLang="zh-CN" u="sng" dirty="0">
                <a:solidFill>
                  <a:srgbClr val="FF0000"/>
                </a:solidFill>
                <a:latin typeface="FrutigerLTStd-Light"/>
              </a:rPr>
              <a:t>DLBCLs represent a group of several subtypes of B-cell </a:t>
            </a:r>
            <a:r>
              <a:rPr lang="en-US" altLang="zh-CN" u="sng" dirty="0" smtClean="0">
                <a:solidFill>
                  <a:srgbClr val="FF0000"/>
                </a:solidFill>
                <a:latin typeface="FrutigerLTStd-Light"/>
              </a:rPr>
              <a:t>neoplasia</a:t>
            </a:r>
            <a:r>
              <a:rPr lang="zh-CN" altLang="en-US" u="sng" dirty="0" smtClean="0">
                <a:solidFill>
                  <a:srgbClr val="FF0000"/>
                </a:solidFill>
                <a:latin typeface="FrutigerLTStd-Light"/>
              </a:rPr>
              <a:t> </a:t>
            </a:r>
            <a:r>
              <a:rPr lang="en-US" altLang="zh-CN" u="sng" dirty="0" smtClean="0">
                <a:solidFill>
                  <a:srgbClr val="FF0000"/>
                </a:solidFill>
                <a:latin typeface="FrutigerLTStd-Light"/>
              </a:rPr>
              <a:t>that </a:t>
            </a:r>
            <a:r>
              <a:rPr lang="en-US" altLang="zh-CN" u="sng" dirty="0">
                <a:solidFill>
                  <a:srgbClr val="FF0000"/>
                </a:solidFill>
                <a:latin typeface="FrutigerLTStd-Light"/>
              </a:rPr>
              <a:t>are essentially indistinguishable in the microscope from </a:t>
            </a:r>
            <a:r>
              <a:rPr lang="en-US" altLang="zh-CN" u="sng" dirty="0" smtClean="0">
                <a:solidFill>
                  <a:srgbClr val="FF0000"/>
                </a:solidFill>
                <a:latin typeface="FrutigerLTStd-Light"/>
              </a:rPr>
              <a:t>one</a:t>
            </a:r>
            <a:r>
              <a:rPr lang="zh-CN" altLang="en-US" u="sng" dirty="0" smtClean="0">
                <a:solidFill>
                  <a:srgbClr val="FF0000"/>
                </a:solidFill>
                <a:latin typeface="FrutigerLTStd-Light"/>
              </a:rPr>
              <a:t> </a:t>
            </a:r>
            <a:r>
              <a:rPr lang="en-US" altLang="zh-CN" u="sng" dirty="0" smtClean="0">
                <a:solidFill>
                  <a:srgbClr val="FF0000"/>
                </a:solidFill>
                <a:latin typeface="FrutigerLTStd-Light"/>
              </a:rPr>
              <a:t>another </a:t>
            </a:r>
            <a:r>
              <a:rPr lang="en-US" altLang="zh-CN" u="sng" dirty="0">
                <a:solidFill>
                  <a:srgbClr val="FF0000"/>
                </a:solidFill>
                <a:latin typeface="FrutigerLTStd-Light"/>
              </a:rPr>
              <a:t>and from primary </a:t>
            </a:r>
            <a:r>
              <a:rPr lang="en-US" altLang="zh-CN" u="sng" dirty="0" err="1">
                <a:solidFill>
                  <a:srgbClr val="FF0000"/>
                </a:solidFill>
                <a:latin typeface="FrutigerLTStd-Light"/>
              </a:rPr>
              <a:t>mediastinal</a:t>
            </a:r>
            <a:r>
              <a:rPr lang="en-US" altLang="zh-CN" u="sng" dirty="0">
                <a:solidFill>
                  <a:srgbClr val="FF0000"/>
                </a:solidFill>
                <a:latin typeface="FrutigerLTStd-Light"/>
              </a:rPr>
              <a:t> B-cell lymphomas (</a:t>
            </a:r>
            <a:r>
              <a:rPr lang="en-US" altLang="zh-CN" i="1" u="sng" dirty="0">
                <a:solidFill>
                  <a:srgbClr val="FF0000"/>
                </a:solidFill>
                <a:latin typeface="FrutigerLTStd-LightItalic"/>
              </a:rPr>
              <a:t>above</a:t>
            </a:r>
            <a:r>
              <a:rPr lang="en-US" altLang="zh-CN" u="sng" dirty="0" smtClean="0">
                <a:solidFill>
                  <a:srgbClr val="FF0000"/>
                </a:solidFill>
                <a:latin typeface="FrutigerLTStd-Light"/>
              </a:rPr>
              <a:t>).</a:t>
            </a:r>
            <a:r>
              <a:rPr lang="zh-CN" altLang="en-US" u="sng" dirty="0" smtClean="0">
                <a:solidFill>
                  <a:srgbClr val="FF0000"/>
                </a:solidFill>
                <a:latin typeface="FrutigerLTStd-Light"/>
              </a:rPr>
              <a:t> </a:t>
            </a:r>
            <a:r>
              <a:rPr lang="en-US" altLang="zh-CN" dirty="0" smtClean="0">
                <a:latin typeface="FrutigerLTStd-Light"/>
              </a:rPr>
              <a:t>However</a:t>
            </a:r>
            <a:r>
              <a:rPr lang="en-US" altLang="zh-CN" dirty="0">
                <a:latin typeface="FrutigerLTStd-Light"/>
              </a:rPr>
              <a:t>, use of gene expression arrays (</a:t>
            </a:r>
            <a:r>
              <a:rPr lang="en-US" altLang="zh-CN" i="1" dirty="0">
                <a:latin typeface="FrutigerLTStd-LightItalic"/>
              </a:rPr>
              <a:t>below</a:t>
            </a:r>
            <a:r>
              <a:rPr lang="en-US" altLang="zh-CN" dirty="0">
                <a:latin typeface="FrutigerLTStd-Light"/>
              </a:rPr>
              <a:t>) allows these </a:t>
            </a:r>
            <a:r>
              <a:rPr lang="en-US" altLang="zh-CN" dirty="0" smtClean="0">
                <a:latin typeface="FrutigerLTStd-Light"/>
              </a:rPr>
              <a:t>tumors</a:t>
            </a:r>
            <a:r>
              <a:rPr lang="zh-CN" altLang="en-US" dirty="0" smtClean="0">
                <a:latin typeface="FrutigerLTStd-Light"/>
              </a:rPr>
              <a:t> </a:t>
            </a:r>
            <a:r>
              <a:rPr lang="en-US" altLang="zh-CN" dirty="0" smtClean="0">
                <a:latin typeface="FrutigerLTStd-Light"/>
              </a:rPr>
              <a:t>to </a:t>
            </a:r>
            <a:r>
              <a:rPr lang="en-US" altLang="zh-CN" dirty="0">
                <a:latin typeface="FrutigerLTStd-Light"/>
              </a:rPr>
              <a:t>be stratified into three subtypes, termed primary </a:t>
            </a:r>
            <a:r>
              <a:rPr lang="en-US" altLang="zh-CN" dirty="0" err="1" smtClean="0">
                <a:latin typeface="FrutigerLTStd-Light"/>
              </a:rPr>
              <a:t>mediastinal</a:t>
            </a:r>
            <a:r>
              <a:rPr lang="zh-CN" altLang="en-US" dirty="0" smtClean="0">
                <a:latin typeface="FrutigerLTStd-Light"/>
              </a:rPr>
              <a:t> </a:t>
            </a:r>
            <a:r>
              <a:rPr lang="en-US" altLang="zh-CN" dirty="0" smtClean="0">
                <a:latin typeface="FrutigerLTStd-Light"/>
              </a:rPr>
              <a:t>B-cell </a:t>
            </a:r>
            <a:r>
              <a:rPr lang="en-US" altLang="zh-CN" dirty="0">
                <a:latin typeface="FrutigerLTStd-Light"/>
              </a:rPr>
              <a:t>lymphomas (PMBLs), germinal-center B-cell (GCB) </a:t>
            </a:r>
            <a:r>
              <a:rPr lang="en-US" altLang="zh-CN" dirty="0" smtClean="0">
                <a:latin typeface="FrutigerLTStd-Light"/>
              </a:rPr>
              <a:t>DLBCLs,</a:t>
            </a:r>
            <a:r>
              <a:rPr lang="zh-CN" altLang="en-US" dirty="0" smtClean="0">
                <a:latin typeface="FrutigerLTStd-Light"/>
              </a:rPr>
              <a:t> </a:t>
            </a:r>
            <a:r>
              <a:rPr lang="en-US" altLang="zh-CN" dirty="0" smtClean="0">
                <a:latin typeface="FrutigerLTStd-Light"/>
              </a:rPr>
              <a:t>and </a:t>
            </a:r>
            <a:r>
              <a:rPr lang="en-US" altLang="zh-CN" dirty="0">
                <a:latin typeface="FrutigerLTStd-Light"/>
              </a:rPr>
              <a:t>activated B-cell-like (ABC) DLBCLs. In this expression array, </a:t>
            </a:r>
            <a:r>
              <a:rPr lang="en-US" altLang="zh-CN" dirty="0" smtClean="0">
                <a:latin typeface="FrutigerLTStd-Light"/>
              </a:rPr>
              <a:t>a</a:t>
            </a:r>
            <a:r>
              <a:rPr lang="zh-CN" altLang="en-US" dirty="0" smtClean="0">
                <a:latin typeface="FrutigerLTStd-Light"/>
              </a:rPr>
              <a:t> </a:t>
            </a:r>
            <a:r>
              <a:rPr lang="en-US" altLang="zh-CN" dirty="0" smtClean="0">
                <a:latin typeface="FrutigerLTStd-Light"/>
              </a:rPr>
              <a:t>set </a:t>
            </a:r>
            <a:r>
              <a:rPr lang="en-US" altLang="zh-CN" dirty="0">
                <a:latin typeface="FrutigerLTStd-Light"/>
              </a:rPr>
              <a:t>of genes whose expression levels have been found to be </a:t>
            </a:r>
            <a:r>
              <a:rPr lang="en-US" altLang="zh-CN" dirty="0" smtClean="0">
                <a:latin typeface="FrutigerLTStd-Light"/>
              </a:rPr>
              <a:t>useful</a:t>
            </a:r>
            <a:r>
              <a:rPr lang="zh-CN" altLang="en-US" dirty="0" smtClean="0">
                <a:latin typeface="FrutigerLTStd-Light"/>
              </a:rPr>
              <a:t> </a:t>
            </a:r>
            <a:r>
              <a:rPr lang="en-US" altLang="zh-CN" dirty="0" smtClean="0">
                <a:latin typeface="FrutigerLTStd-Light"/>
              </a:rPr>
              <a:t>in </a:t>
            </a:r>
            <a:r>
              <a:rPr lang="en-US" altLang="zh-CN" dirty="0">
                <a:latin typeface="FrutigerLTStd-Light"/>
              </a:rPr>
              <a:t>making this stratification is plotted along the vertical axis, </a:t>
            </a:r>
            <a:r>
              <a:rPr lang="en-US" altLang="zh-CN" dirty="0" smtClean="0">
                <a:latin typeface="FrutigerLTStd-Light"/>
              </a:rPr>
              <a:t>while</a:t>
            </a:r>
            <a:r>
              <a:rPr lang="zh-CN" altLang="en-US" dirty="0" smtClean="0">
                <a:latin typeface="FrutigerLTStd-Light"/>
              </a:rPr>
              <a:t> </a:t>
            </a:r>
            <a:r>
              <a:rPr lang="en-US" altLang="zh-CN" dirty="0" smtClean="0">
                <a:latin typeface="FrutigerLTStd-Light"/>
              </a:rPr>
              <a:t>a </a:t>
            </a:r>
            <a:r>
              <a:rPr lang="en-US" altLang="zh-CN" dirty="0">
                <a:latin typeface="FrutigerLTStd-Light"/>
              </a:rPr>
              <a:t>set of patient tumors (</a:t>
            </a:r>
            <a:r>
              <a:rPr lang="en-US" altLang="zh-CN" i="1" dirty="0">
                <a:latin typeface="FrutigerLTStd-LightItalic"/>
              </a:rPr>
              <a:t>unlabeled</a:t>
            </a:r>
            <a:r>
              <a:rPr lang="en-US" altLang="zh-CN" dirty="0">
                <a:latin typeface="FrutigerLTStd-Light"/>
              </a:rPr>
              <a:t>) is plotted along the </a:t>
            </a:r>
            <a:r>
              <a:rPr lang="en-US" altLang="zh-CN" dirty="0" smtClean="0">
                <a:latin typeface="FrutigerLTStd-Light"/>
              </a:rPr>
              <a:t>horizontal</a:t>
            </a:r>
            <a:r>
              <a:rPr lang="zh-CN" altLang="en-US" dirty="0" smtClean="0">
                <a:latin typeface="FrutigerLTStd-Light"/>
              </a:rPr>
              <a:t> </a:t>
            </a:r>
            <a:r>
              <a:rPr lang="en-US" altLang="zh-CN" dirty="0" smtClean="0">
                <a:latin typeface="FrutigerLTStd-Light"/>
              </a:rPr>
              <a:t>axis</a:t>
            </a:r>
            <a:r>
              <a:rPr lang="en-US" altLang="zh-CN" dirty="0">
                <a:latin typeface="FrutigerLTStd-Light"/>
              </a:rPr>
              <a:t>.</a:t>
            </a:r>
            <a:endParaRPr lang="zh-CN" altLang="en-US" dirty="0"/>
          </a:p>
        </p:txBody>
      </p:sp>
      <p:sp>
        <p:nvSpPr>
          <p:cNvPr id="4" name="Rectangle 3"/>
          <p:cNvSpPr/>
          <p:nvPr/>
        </p:nvSpPr>
        <p:spPr>
          <a:xfrm>
            <a:off x="603504" y="323929"/>
            <a:ext cx="11384280" cy="523220"/>
          </a:xfrm>
          <a:prstGeom prst="rect">
            <a:avLst/>
          </a:prstGeom>
        </p:spPr>
        <p:txBody>
          <a:bodyPr wrap="square">
            <a:spAutoFit/>
          </a:bodyPr>
          <a:lstStyle/>
          <a:p>
            <a:r>
              <a:rPr lang="en-US" altLang="zh-CN" sz="2800" b="1" dirty="0">
                <a:solidFill>
                  <a:srgbClr val="1271FF"/>
                </a:solidFill>
                <a:latin typeface="FrutigerLTStd-Bold"/>
              </a:rPr>
              <a:t>Figure 16.5 </a:t>
            </a:r>
            <a:r>
              <a:rPr lang="en-US" altLang="zh-CN" sz="2800" b="1" dirty="0">
                <a:solidFill>
                  <a:srgbClr val="000000"/>
                </a:solidFill>
                <a:latin typeface="FrutigerLTStd-Bold"/>
              </a:rPr>
              <a:t>Stratification of diffuse large </a:t>
            </a:r>
            <a:r>
              <a:rPr lang="en-US" altLang="zh-CN" sz="2800" b="1" dirty="0" smtClean="0">
                <a:solidFill>
                  <a:srgbClr val="000000"/>
                </a:solidFill>
                <a:latin typeface="FrutigerLTStd-Bold"/>
              </a:rPr>
              <a:t>B-cell</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lymphomas</a:t>
            </a:r>
            <a:endParaRPr lang="zh-CN" altLang="en-US" sz="2800" dirty="0"/>
          </a:p>
        </p:txBody>
      </p:sp>
    </p:spTree>
    <p:extLst>
      <p:ext uri="{BB962C8B-B14F-4D97-AF65-F5344CB8AC3E}">
        <p14:creationId xmlns:p14="http://schemas.microsoft.com/office/powerpoint/2010/main" val="403386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6_05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6536" y="3186720"/>
            <a:ext cx="3765695" cy="221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figure_16_05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9344" y="3264979"/>
            <a:ext cx="3185261" cy="2156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descr="figure_16_05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72" y="3186720"/>
            <a:ext cx="3340818" cy="212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3504" y="323929"/>
            <a:ext cx="11384280" cy="523220"/>
          </a:xfrm>
          <a:prstGeom prst="rect">
            <a:avLst/>
          </a:prstGeom>
        </p:spPr>
        <p:txBody>
          <a:bodyPr wrap="square">
            <a:spAutoFit/>
          </a:bodyPr>
          <a:lstStyle/>
          <a:p>
            <a:r>
              <a:rPr lang="en-US" altLang="zh-CN" sz="2800" b="1" dirty="0">
                <a:solidFill>
                  <a:srgbClr val="1271FF"/>
                </a:solidFill>
                <a:latin typeface="FrutigerLTStd-Bold"/>
              </a:rPr>
              <a:t>Figure 16.5 </a:t>
            </a:r>
            <a:r>
              <a:rPr lang="en-US" altLang="zh-CN" sz="2800" b="1" dirty="0">
                <a:solidFill>
                  <a:srgbClr val="000000"/>
                </a:solidFill>
                <a:latin typeface="FrutigerLTStd-Bold"/>
              </a:rPr>
              <a:t>Stratification of diffuse large </a:t>
            </a:r>
            <a:r>
              <a:rPr lang="en-US" altLang="zh-CN" sz="2800" b="1" dirty="0" smtClean="0">
                <a:solidFill>
                  <a:srgbClr val="000000"/>
                </a:solidFill>
                <a:latin typeface="FrutigerLTStd-Bold"/>
              </a:rPr>
              <a:t>B-cell</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lymphomas</a:t>
            </a:r>
            <a:endParaRPr lang="zh-CN" altLang="en-US" sz="2800" dirty="0"/>
          </a:p>
        </p:txBody>
      </p:sp>
    </p:spTree>
    <p:extLst>
      <p:ext uri="{BB962C8B-B14F-4D97-AF65-F5344CB8AC3E}">
        <p14:creationId xmlns:p14="http://schemas.microsoft.com/office/powerpoint/2010/main" val="94516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5152" y="1687175"/>
            <a:ext cx="10914888"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16.2 Surgery, radiotherapy, and chemotherapy are the </a:t>
            </a:r>
            <a:r>
              <a:rPr lang="en-US" altLang="zh-CN" sz="2800" dirty="0" smtClean="0">
                <a:solidFill>
                  <a:srgbClr val="1271FF"/>
                </a:solidFill>
                <a:latin typeface="ACaslonPro-Regular"/>
              </a:rPr>
              <a:t>major pillars </a:t>
            </a:r>
            <a:r>
              <a:rPr lang="en-US" altLang="zh-CN" sz="2800" dirty="0">
                <a:solidFill>
                  <a:srgbClr val="1271FF"/>
                </a:solidFill>
                <a:latin typeface="ACaslonPro-Regular"/>
              </a:rPr>
              <a:t>on which current cancer therapies rest</a:t>
            </a:r>
            <a:endParaRPr lang="zh-CN" altLang="en-US" sz="2800" dirty="0"/>
          </a:p>
        </p:txBody>
      </p:sp>
      <p:sp>
        <p:nvSpPr>
          <p:cNvPr id="3" name="Rectangle 2"/>
          <p:cNvSpPr/>
          <p:nvPr/>
        </p:nvSpPr>
        <p:spPr>
          <a:xfrm>
            <a:off x="2423160" y="3915400"/>
            <a:ext cx="5687568" cy="1631216"/>
          </a:xfrm>
          <a:prstGeom prst="rect">
            <a:avLst/>
          </a:prstGeom>
        </p:spPr>
        <p:txBody>
          <a:bodyPr wrap="square">
            <a:spAutoFit/>
          </a:bodyPr>
          <a:lstStyle/>
          <a:p>
            <a:r>
              <a:rPr lang="en-US" altLang="zh-CN" sz="2000" b="1" dirty="0" smtClean="0">
                <a:latin typeface="UtopiaStd-Regular"/>
              </a:rPr>
              <a:t>Traditional cancer therapy</a:t>
            </a:r>
          </a:p>
          <a:p>
            <a:endParaRPr lang="en-US" altLang="zh-CN" sz="2000" dirty="0" smtClean="0">
              <a:latin typeface="UtopiaStd-Regular"/>
            </a:endParaRPr>
          </a:p>
          <a:p>
            <a:r>
              <a:rPr lang="en-US" altLang="zh-CN" sz="2000" b="1" dirty="0" smtClean="0">
                <a:latin typeface="UtopiaStd-Regular"/>
              </a:rPr>
              <a:t>Surgery</a:t>
            </a:r>
            <a:r>
              <a:rPr lang="en-US" altLang="zh-CN" sz="2000" dirty="0" smtClean="0">
                <a:latin typeface="UtopiaStd-Regular"/>
              </a:rPr>
              <a:t>: since the end of 19</a:t>
            </a:r>
            <a:r>
              <a:rPr lang="en-US" altLang="zh-CN" sz="2000" baseline="30000" dirty="0" smtClean="0">
                <a:latin typeface="UtopiaStd-Regular"/>
              </a:rPr>
              <a:t>th</a:t>
            </a:r>
            <a:r>
              <a:rPr lang="en-US" altLang="zh-CN" sz="2000" dirty="0" smtClean="0">
                <a:latin typeface="UtopiaStd-Regular"/>
              </a:rPr>
              <a:t> century</a:t>
            </a:r>
          </a:p>
          <a:p>
            <a:r>
              <a:rPr lang="en-US" altLang="zh-CN" sz="2000" b="1" dirty="0" smtClean="0">
                <a:latin typeface="UtopiaStd-Regular"/>
              </a:rPr>
              <a:t>Radiotherapy</a:t>
            </a:r>
            <a:r>
              <a:rPr lang="en-US" altLang="zh-CN" sz="2000" dirty="0" smtClean="0">
                <a:latin typeface="UtopiaStd-Regular"/>
              </a:rPr>
              <a:t>: since 1900s</a:t>
            </a:r>
          </a:p>
          <a:p>
            <a:r>
              <a:rPr lang="en-US" altLang="zh-CN" sz="2000" b="1" dirty="0" smtClean="0">
                <a:latin typeface="UtopiaStd-Regular"/>
              </a:rPr>
              <a:t>Chemotherapy</a:t>
            </a:r>
            <a:r>
              <a:rPr lang="en-US" altLang="zh-CN" sz="2000" dirty="0" smtClean="0">
                <a:latin typeface="UtopiaStd-Regular"/>
              </a:rPr>
              <a:t>: since  </a:t>
            </a:r>
            <a:r>
              <a:rPr lang="en-US" altLang="zh-CN" sz="2000" dirty="0">
                <a:latin typeface="UtopiaStd-Regular"/>
              </a:rPr>
              <a:t>World War </a:t>
            </a:r>
            <a:r>
              <a:rPr lang="en-US" altLang="zh-CN" sz="2000" dirty="0" smtClean="0">
                <a:latin typeface="UtopiaStd-Regular"/>
              </a:rPr>
              <a:t>II (1940s)</a:t>
            </a:r>
          </a:p>
        </p:txBody>
      </p:sp>
    </p:spTree>
    <p:extLst>
      <p:ext uri="{BB962C8B-B14F-4D97-AF65-F5344CB8AC3E}">
        <p14:creationId xmlns:p14="http://schemas.microsoft.com/office/powerpoint/2010/main" val="2241199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9697" y="216842"/>
            <a:ext cx="4452437" cy="646331"/>
          </a:xfrm>
          <a:prstGeom prst="rect">
            <a:avLst/>
          </a:prstGeom>
        </p:spPr>
        <p:txBody>
          <a:bodyPr wrap="none">
            <a:spAutoFit/>
          </a:bodyPr>
          <a:lstStyle/>
          <a:p>
            <a:r>
              <a:rPr lang="en-US" altLang="zh-CN" sz="3600" b="1" dirty="0" smtClean="0"/>
              <a:t>Chemotherapy history</a:t>
            </a:r>
            <a:endParaRPr lang="zh-CN" altLang="en-US" sz="3600" b="1" dirty="0"/>
          </a:p>
        </p:txBody>
      </p:sp>
      <p:sp>
        <p:nvSpPr>
          <p:cNvPr id="5" name="TextBox 4"/>
          <p:cNvSpPr txBox="1"/>
          <p:nvPr/>
        </p:nvSpPr>
        <p:spPr>
          <a:xfrm>
            <a:off x="877823" y="1031892"/>
            <a:ext cx="10616183" cy="4708981"/>
          </a:xfrm>
          <a:prstGeom prst="rect">
            <a:avLst/>
          </a:prstGeom>
          <a:noFill/>
        </p:spPr>
        <p:txBody>
          <a:bodyPr wrap="square" rtlCol="0">
            <a:spAutoFit/>
          </a:bodyPr>
          <a:lstStyle/>
          <a:p>
            <a:pPr>
              <a:lnSpc>
                <a:spcPct val="150000"/>
              </a:lnSpc>
            </a:pPr>
            <a:r>
              <a:rPr lang="en-US" altLang="zh-CN" sz="2000" dirty="0" smtClean="0"/>
              <a:t>1, </a:t>
            </a:r>
            <a:r>
              <a:rPr lang="en-US" altLang="zh-CN" sz="2000" b="1" dirty="0" smtClean="0"/>
              <a:t>1942</a:t>
            </a:r>
            <a:r>
              <a:rPr lang="en-US" altLang="zh-CN" sz="2000" dirty="0" smtClean="0"/>
              <a:t>, Yale University, </a:t>
            </a:r>
            <a:r>
              <a:rPr lang="en-US" altLang="zh-CN" sz="2000" b="1" dirty="0" smtClean="0">
                <a:solidFill>
                  <a:srgbClr val="FF0000"/>
                </a:solidFill>
              </a:rPr>
              <a:t>Mustard gas </a:t>
            </a:r>
            <a:r>
              <a:rPr lang="en-US" altLang="zh-CN" sz="2000" dirty="0" smtClean="0"/>
              <a:t>treatment leads to regression of lymphoma </a:t>
            </a:r>
            <a:r>
              <a:rPr lang="en-US" altLang="zh-CN" sz="2000" u="sng" dirty="0" smtClean="0"/>
              <a:t>(First chemotherapy trials)</a:t>
            </a:r>
          </a:p>
          <a:p>
            <a:pPr>
              <a:lnSpc>
                <a:spcPct val="150000"/>
              </a:lnSpc>
            </a:pPr>
            <a:endParaRPr lang="en-US" altLang="zh-CN" sz="2000" dirty="0"/>
          </a:p>
          <a:p>
            <a:pPr>
              <a:lnSpc>
                <a:spcPct val="150000"/>
              </a:lnSpc>
            </a:pPr>
            <a:r>
              <a:rPr lang="en-US" altLang="zh-CN" sz="2000" dirty="0"/>
              <a:t>2, </a:t>
            </a:r>
            <a:r>
              <a:rPr lang="en-US" altLang="zh-CN" sz="2000" b="1" dirty="0"/>
              <a:t>1947</a:t>
            </a:r>
            <a:r>
              <a:rPr lang="en-US" altLang="zh-CN" sz="2000" dirty="0"/>
              <a:t>, </a:t>
            </a:r>
            <a:r>
              <a:rPr lang="en-US" altLang="zh-CN" sz="2000" b="1" dirty="0" err="1">
                <a:solidFill>
                  <a:srgbClr val="FF0000"/>
                </a:solidFill>
              </a:rPr>
              <a:t>aminopterin</a:t>
            </a:r>
            <a:r>
              <a:rPr lang="en-US" altLang="zh-CN" sz="2000" dirty="0"/>
              <a:t>, acted as an antagonist of folate metabolism. A young boy treated that year for lymphoma survived and </a:t>
            </a:r>
            <a:r>
              <a:rPr lang="en-US" altLang="zh-CN" sz="2000" dirty="0" smtClean="0"/>
              <a:t>lived another </a:t>
            </a:r>
            <a:r>
              <a:rPr lang="en-US" altLang="zh-CN" sz="2000" dirty="0"/>
              <a:t>half century, representing the first documented cure of this disease. </a:t>
            </a:r>
            <a:r>
              <a:rPr lang="en-US" altLang="zh-CN" sz="2000" dirty="0" smtClean="0"/>
              <a:t>Compounds like </a:t>
            </a:r>
            <a:r>
              <a:rPr lang="en-US" altLang="zh-CN" sz="2000" dirty="0" err="1"/>
              <a:t>aminopterin</a:t>
            </a:r>
            <a:r>
              <a:rPr lang="en-US" altLang="zh-CN" sz="2000" dirty="0"/>
              <a:t> are often termed </a:t>
            </a:r>
            <a:r>
              <a:rPr lang="en-US" altLang="zh-CN" sz="2000" b="1" dirty="0" smtClean="0">
                <a:solidFill>
                  <a:srgbClr val="FF0000"/>
                </a:solidFill>
              </a:rPr>
              <a:t>antimetabolites</a:t>
            </a:r>
            <a:r>
              <a:rPr lang="zh-CN" altLang="en-US" sz="2000" b="1" dirty="0" smtClean="0">
                <a:solidFill>
                  <a:srgbClr val="FF0000"/>
                </a:solidFill>
              </a:rPr>
              <a:t>（</a:t>
            </a:r>
            <a:r>
              <a:rPr lang="zh-CN" altLang="en-US" sz="2000" dirty="0"/>
              <a:t>抗代谢物</a:t>
            </a:r>
            <a:r>
              <a:rPr lang="zh-CN" altLang="en-US" sz="2000" b="1" dirty="0" smtClean="0">
                <a:solidFill>
                  <a:srgbClr val="FF0000"/>
                </a:solidFill>
              </a:rPr>
              <a:t>）</a:t>
            </a:r>
            <a:r>
              <a:rPr lang="en-US" altLang="zh-CN" sz="2000" dirty="0" smtClean="0"/>
              <a:t>.</a:t>
            </a:r>
          </a:p>
          <a:p>
            <a:pPr>
              <a:lnSpc>
                <a:spcPct val="150000"/>
              </a:lnSpc>
            </a:pPr>
            <a:endParaRPr lang="en-US" altLang="zh-CN" sz="2000" dirty="0"/>
          </a:p>
          <a:p>
            <a:pPr>
              <a:lnSpc>
                <a:spcPct val="150000"/>
              </a:lnSpc>
            </a:pPr>
            <a:r>
              <a:rPr lang="en-US" altLang="zh-CN" sz="2000" dirty="0"/>
              <a:t>3, </a:t>
            </a:r>
            <a:r>
              <a:rPr lang="en-US" altLang="zh-CN" sz="2000" b="1" dirty="0"/>
              <a:t>1965</a:t>
            </a:r>
            <a:r>
              <a:rPr lang="en-US" altLang="zh-CN" sz="2000" dirty="0"/>
              <a:t>,  </a:t>
            </a:r>
            <a:r>
              <a:rPr lang="en-US" altLang="zh-CN" sz="2000" b="1" dirty="0" err="1">
                <a:solidFill>
                  <a:srgbClr val="FF0000"/>
                </a:solidFill>
              </a:rPr>
              <a:t>Cisplatin</a:t>
            </a:r>
            <a:r>
              <a:rPr lang="en-US" altLang="zh-CN" sz="2000" dirty="0"/>
              <a:t> </a:t>
            </a:r>
            <a:r>
              <a:rPr lang="zh-CN" altLang="en-US" sz="2000" dirty="0" smtClean="0"/>
              <a:t>（</a:t>
            </a:r>
            <a:r>
              <a:rPr lang="zh-CN" altLang="en-US" sz="2000" dirty="0"/>
              <a:t>顺铂</a:t>
            </a:r>
            <a:r>
              <a:rPr lang="zh-CN" altLang="en-US" sz="2000" dirty="0" smtClean="0"/>
              <a:t>）</a:t>
            </a:r>
            <a:r>
              <a:rPr lang="en-US" altLang="zh-CN" sz="2000" dirty="0" smtClean="0"/>
              <a:t>was </a:t>
            </a:r>
            <a:r>
              <a:rPr lang="en-US" altLang="zh-CN" sz="2000" dirty="0"/>
              <a:t>discovered </a:t>
            </a:r>
            <a:r>
              <a:rPr lang="en-US" altLang="zh-CN" sz="2000" dirty="0" smtClean="0"/>
              <a:t>serendipitously</a:t>
            </a:r>
            <a:r>
              <a:rPr lang="zh-CN" altLang="en-US" sz="2000" dirty="0" smtClean="0"/>
              <a:t>（</a:t>
            </a:r>
            <a:r>
              <a:rPr lang="zh-CN" altLang="en-US" sz="2000" dirty="0"/>
              <a:t>偶</a:t>
            </a:r>
            <a:r>
              <a:rPr lang="zh-CN" altLang="en-US" sz="2000" dirty="0" smtClean="0"/>
              <a:t>然地）</a:t>
            </a:r>
            <a:r>
              <a:rPr lang="en-US" altLang="zh-CN" sz="2000" dirty="0" smtClean="0"/>
              <a:t> as an </a:t>
            </a:r>
            <a:r>
              <a:rPr lang="en-US" altLang="zh-CN" sz="2000" dirty="0"/>
              <a:t>antibacterial agent that formed at platinum electrodes and subsequently </a:t>
            </a:r>
            <a:r>
              <a:rPr lang="en-US" altLang="zh-CN" sz="2000" dirty="0" smtClean="0"/>
              <a:t>showed potent </a:t>
            </a:r>
            <a:r>
              <a:rPr lang="en-US" altLang="zh-CN" sz="2000" dirty="0"/>
              <a:t>anti-cancer activity. </a:t>
            </a:r>
            <a:r>
              <a:rPr lang="en-US" altLang="zh-CN" sz="2000" u="sng" dirty="0" err="1">
                <a:solidFill>
                  <a:srgbClr val="FF0000"/>
                </a:solidFill>
              </a:rPr>
              <a:t>Cisplatin</a:t>
            </a:r>
            <a:r>
              <a:rPr lang="en-US" altLang="zh-CN" sz="2000" u="sng" dirty="0">
                <a:solidFill>
                  <a:srgbClr val="FF0000"/>
                </a:solidFill>
              </a:rPr>
              <a:t> </a:t>
            </a:r>
            <a:r>
              <a:rPr lang="en-US" altLang="zh-CN" sz="2000" u="sng" dirty="0" smtClean="0">
                <a:solidFill>
                  <a:srgbClr val="FF0000"/>
                </a:solidFill>
              </a:rPr>
              <a:t>can cure testicular cancer.</a:t>
            </a:r>
            <a:endParaRPr lang="zh-CN" altLang="en-US" sz="2000" dirty="0"/>
          </a:p>
        </p:txBody>
      </p:sp>
      <p:pic>
        <p:nvPicPr>
          <p:cNvPr id="6" name="Picture 5" descr="Image result for cisplat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8503" y="5629680"/>
            <a:ext cx="1325843" cy="8738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577079" y="6437656"/>
            <a:ext cx="867482" cy="307777"/>
          </a:xfrm>
          <a:prstGeom prst="rect">
            <a:avLst/>
          </a:prstGeom>
          <a:noFill/>
        </p:spPr>
        <p:txBody>
          <a:bodyPr wrap="none" rtlCol="0">
            <a:spAutoFit/>
          </a:bodyPr>
          <a:lstStyle/>
          <a:p>
            <a:r>
              <a:rPr lang="en-US" altLang="zh-CN" sz="1400" b="1" dirty="0" err="1" smtClean="0"/>
              <a:t>Cisplatin</a:t>
            </a:r>
            <a:r>
              <a:rPr lang="en-US" altLang="zh-CN" sz="1400" b="1" dirty="0" smtClean="0"/>
              <a:t> </a:t>
            </a:r>
            <a:endParaRPr lang="zh-CN" altLang="en-US" sz="1400" b="1" dirty="0"/>
          </a:p>
        </p:txBody>
      </p:sp>
      <p:pic>
        <p:nvPicPr>
          <p:cNvPr id="1026" name="Picture 2" descr="Aminopterin2DAC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80" y="5602501"/>
            <a:ext cx="1959552" cy="9275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21265" y="6468467"/>
            <a:ext cx="1106713" cy="307777"/>
          </a:xfrm>
          <a:prstGeom prst="rect">
            <a:avLst/>
          </a:prstGeom>
        </p:spPr>
        <p:txBody>
          <a:bodyPr wrap="none">
            <a:spAutoFit/>
          </a:bodyPr>
          <a:lstStyle/>
          <a:p>
            <a:r>
              <a:rPr lang="en-US" altLang="zh-CN" sz="1400" b="1" dirty="0" err="1"/>
              <a:t>aminopterin</a:t>
            </a:r>
            <a:endParaRPr lang="zh-CN" altLang="en-US" sz="1400" b="1" dirty="0"/>
          </a:p>
        </p:txBody>
      </p:sp>
      <p:pic>
        <p:nvPicPr>
          <p:cNvPr id="1028" name="Picture 4" descr="Sulfur-mustard-2D-skelet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958" y="5868761"/>
            <a:ext cx="1671146" cy="3949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376785" y="6440760"/>
            <a:ext cx="1137491" cy="307777"/>
          </a:xfrm>
          <a:prstGeom prst="rect">
            <a:avLst/>
          </a:prstGeom>
        </p:spPr>
        <p:txBody>
          <a:bodyPr wrap="none">
            <a:spAutoFit/>
          </a:bodyPr>
          <a:lstStyle/>
          <a:p>
            <a:r>
              <a:rPr lang="en-US" altLang="zh-CN" sz="1400" b="1" dirty="0"/>
              <a:t>Mustard gas </a:t>
            </a:r>
            <a:endParaRPr lang="zh-CN" altLang="en-US" sz="1400" b="1" dirty="0"/>
          </a:p>
        </p:txBody>
      </p:sp>
    </p:spTree>
    <p:extLst>
      <p:ext uri="{BB962C8B-B14F-4D97-AF65-F5344CB8AC3E}">
        <p14:creationId xmlns:p14="http://schemas.microsoft.com/office/powerpoint/2010/main" val="164674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0306" y="374904"/>
            <a:ext cx="5888343" cy="646331"/>
          </a:xfrm>
          <a:prstGeom prst="rect">
            <a:avLst/>
          </a:prstGeom>
          <a:noFill/>
        </p:spPr>
        <p:txBody>
          <a:bodyPr wrap="none" rtlCol="0">
            <a:spAutoFit/>
          </a:bodyPr>
          <a:lstStyle/>
          <a:p>
            <a:r>
              <a:rPr lang="en-US" altLang="zh-CN" sz="3600" b="1" dirty="0"/>
              <a:t>Types of </a:t>
            </a:r>
            <a:r>
              <a:rPr lang="en-US" altLang="zh-CN" sz="3600" b="1" dirty="0" smtClean="0"/>
              <a:t>Chemotherapy </a:t>
            </a:r>
            <a:r>
              <a:rPr lang="en-US" altLang="zh-CN" sz="3600" b="1" dirty="0"/>
              <a:t>drugs</a:t>
            </a:r>
            <a:endParaRPr lang="zh-CN" altLang="en-US" sz="3600" b="1" dirty="0"/>
          </a:p>
        </p:txBody>
      </p:sp>
      <p:sp>
        <p:nvSpPr>
          <p:cNvPr id="3" name="TextBox 2"/>
          <p:cNvSpPr txBox="1"/>
          <p:nvPr/>
        </p:nvSpPr>
        <p:spPr>
          <a:xfrm>
            <a:off x="784417" y="2076153"/>
            <a:ext cx="10069511" cy="3600986"/>
          </a:xfrm>
          <a:prstGeom prst="rect">
            <a:avLst/>
          </a:prstGeom>
          <a:noFill/>
        </p:spPr>
        <p:txBody>
          <a:bodyPr wrap="square" rtlCol="0">
            <a:spAutoFit/>
          </a:bodyPr>
          <a:lstStyle/>
          <a:p>
            <a:pPr marL="342900" indent="-342900">
              <a:buAutoNum type="arabicPeriod"/>
            </a:pPr>
            <a:r>
              <a:rPr lang="en-US" altLang="zh-CN" sz="2800" b="1" dirty="0" smtClean="0"/>
              <a:t>Antimetabolites (</a:t>
            </a:r>
            <a:r>
              <a:rPr lang="zh-CN" altLang="en-US" sz="2800" b="1" dirty="0"/>
              <a:t>抗代谢物</a:t>
            </a:r>
            <a:r>
              <a:rPr lang="en-US" altLang="zh-CN" sz="2800" b="1" dirty="0" smtClean="0"/>
              <a:t>)</a:t>
            </a:r>
          </a:p>
          <a:p>
            <a:r>
              <a:rPr lang="en-US" altLang="zh-CN" dirty="0"/>
              <a:t>Antimetabolites are types of chemotherapy treatments that are very similar to normal substances within the cell.  When the cells incorporate these substances into the cellular metabolism, they are unable to divide. </a:t>
            </a:r>
            <a:endParaRPr lang="en-US" altLang="zh-CN" dirty="0" smtClean="0"/>
          </a:p>
          <a:p>
            <a:pPr marL="342900" indent="-342900">
              <a:buAutoNum type="arabicPeriod"/>
            </a:pPr>
            <a:endParaRPr lang="en-US" altLang="zh-CN" dirty="0"/>
          </a:p>
          <a:p>
            <a:r>
              <a:rPr lang="en-US" altLang="zh-CN" sz="2800" b="1" dirty="0" smtClean="0"/>
              <a:t>2.   Alkylating Agents (</a:t>
            </a:r>
            <a:r>
              <a:rPr lang="zh-CN" altLang="en-US" sz="2800" b="1" dirty="0"/>
              <a:t>烷化剂</a:t>
            </a:r>
            <a:r>
              <a:rPr lang="en-US" altLang="zh-CN" sz="2800" b="1" dirty="0" smtClean="0"/>
              <a:t>)</a:t>
            </a:r>
          </a:p>
          <a:p>
            <a:r>
              <a:rPr lang="en-US" altLang="zh-CN" dirty="0"/>
              <a:t>Alkylating </a:t>
            </a:r>
            <a:r>
              <a:rPr lang="en-US" altLang="zh-CN" dirty="0" smtClean="0"/>
              <a:t>agents modify and crosslink DNA. </a:t>
            </a:r>
          </a:p>
          <a:p>
            <a:endParaRPr lang="en-US" altLang="zh-CN" dirty="0"/>
          </a:p>
          <a:p>
            <a:pPr marL="342900" indent="-342900">
              <a:buAutoNum type="arabicPeriod" startAt="3"/>
            </a:pPr>
            <a:r>
              <a:rPr lang="en-US" altLang="zh-CN" sz="2800" b="1" dirty="0" smtClean="0"/>
              <a:t>Others</a:t>
            </a:r>
          </a:p>
          <a:p>
            <a:r>
              <a:rPr lang="en-US" altLang="zh-CN" dirty="0"/>
              <a:t>Antitumor </a:t>
            </a:r>
            <a:r>
              <a:rPr lang="en-US" altLang="zh-CN" dirty="0" smtClean="0"/>
              <a:t>Antibiotics, </a:t>
            </a:r>
            <a:r>
              <a:rPr lang="en-US" altLang="zh-CN" dirty="0" err="1" smtClean="0"/>
              <a:t>eg</a:t>
            </a:r>
            <a:r>
              <a:rPr lang="en-US" altLang="zh-CN" dirty="0" smtClean="0"/>
              <a:t>. </a:t>
            </a:r>
            <a:r>
              <a:rPr lang="en-US" altLang="zh-CN" dirty="0" err="1"/>
              <a:t>Bleomycin</a:t>
            </a:r>
            <a:r>
              <a:rPr lang="en-US" altLang="zh-CN" dirty="0"/>
              <a:t> </a:t>
            </a:r>
            <a:endParaRPr lang="en-US" altLang="zh-CN" dirty="0" smtClean="0"/>
          </a:p>
          <a:p>
            <a:r>
              <a:rPr lang="en-US" altLang="zh-CN" dirty="0" smtClean="0"/>
              <a:t>…</a:t>
            </a:r>
            <a:endParaRPr lang="en-US" altLang="zh-CN" dirty="0"/>
          </a:p>
        </p:txBody>
      </p:sp>
    </p:spTree>
    <p:extLst>
      <p:ext uri="{BB962C8B-B14F-4D97-AF65-F5344CB8AC3E}">
        <p14:creationId xmlns:p14="http://schemas.microsoft.com/office/powerpoint/2010/main" val="1776673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4" name="Picture 2" descr="table_16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02" y="680213"/>
            <a:ext cx="8318500" cy="55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V="1">
            <a:off x="657458" y="3823080"/>
            <a:ext cx="7712964" cy="182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673668" y="2059123"/>
            <a:ext cx="7712964" cy="182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975958" y="2299049"/>
            <a:ext cx="3048000" cy="2215991"/>
          </a:xfrm>
          <a:prstGeom prst="rect">
            <a:avLst/>
          </a:prstGeom>
        </p:spPr>
        <p:txBody>
          <a:bodyPr wrap="square">
            <a:spAutoFit/>
          </a:bodyPr>
          <a:lstStyle/>
          <a:p>
            <a:pPr>
              <a:lnSpc>
                <a:spcPct val="150000"/>
              </a:lnSpc>
            </a:pPr>
            <a:r>
              <a:rPr lang="en-US" altLang="zh-CN" dirty="0"/>
              <a:t>An </a:t>
            </a:r>
            <a:r>
              <a:rPr lang="en-US" altLang="zh-CN" sz="2000" b="1" dirty="0"/>
              <a:t>antimetabolite</a:t>
            </a:r>
            <a:r>
              <a:rPr lang="en-US" altLang="zh-CN" dirty="0"/>
              <a:t> is a chemical that inhibits the use of a metabolite, which is another chemical that is part of normal metabolism</a:t>
            </a:r>
            <a:endParaRPr lang="zh-CN" altLang="en-US" dirty="0"/>
          </a:p>
        </p:txBody>
      </p:sp>
    </p:spTree>
    <p:extLst>
      <p:ext uri="{BB962C8B-B14F-4D97-AF65-F5344CB8AC3E}">
        <p14:creationId xmlns:p14="http://schemas.microsoft.com/office/powerpoint/2010/main" val="15608541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16_06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89" y="1856232"/>
            <a:ext cx="7644693" cy="337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10512" y="417499"/>
            <a:ext cx="8513064" cy="523220"/>
          </a:xfrm>
          <a:prstGeom prst="rect">
            <a:avLst/>
          </a:prstGeom>
        </p:spPr>
        <p:txBody>
          <a:bodyPr wrap="square">
            <a:spAutoFit/>
          </a:bodyPr>
          <a:lstStyle/>
          <a:p>
            <a:r>
              <a:rPr lang="en-US" altLang="zh-CN" sz="2800" b="1" dirty="0">
                <a:solidFill>
                  <a:srgbClr val="1271FF"/>
                </a:solidFill>
                <a:latin typeface="FrutigerLTStd-Bold"/>
              </a:rPr>
              <a:t>Figure 16.6 </a:t>
            </a:r>
            <a:r>
              <a:rPr lang="en-US" altLang="zh-CN" sz="2800" b="1" dirty="0">
                <a:solidFill>
                  <a:srgbClr val="000000"/>
                </a:solidFill>
                <a:latin typeface="FrutigerLTStd-Bold"/>
              </a:rPr>
              <a:t>Cytotoxic drugs in </a:t>
            </a:r>
            <a:r>
              <a:rPr lang="en-US" altLang="zh-CN" sz="2800" b="1" dirty="0" smtClean="0">
                <a:solidFill>
                  <a:srgbClr val="000000"/>
                </a:solidFill>
                <a:latin typeface="FrutigerLTStd-Bold"/>
              </a:rPr>
              <a:t>current</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use</a:t>
            </a:r>
            <a:endParaRPr lang="zh-CN" altLang="en-US" sz="2800" dirty="0"/>
          </a:p>
        </p:txBody>
      </p:sp>
      <p:sp>
        <p:nvSpPr>
          <p:cNvPr id="4" name="Rectangle 3"/>
          <p:cNvSpPr/>
          <p:nvPr/>
        </p:nvSpPr>
        <p:spPr>
          <a:xfrm>
            <a:off x="4545954" y="5961338"/>
            <a:ext cx="3042179" cy="369332"/>
          </a:xfrm>
          <a:prstGeom prst="rect">
            <a:avLst/>
          </a:prstGeom>
        </p:spPr>
        <p:txBody>
          <a:bodyPr wrap="none">
            <a:spAutoFit/>
          </a:bodyPr>
          <a:lstStyle/>
          <a:p>
            <a:r>
              <a:rPr lang="en-US" altLang="zh-CN" dirty="0" smtClean="0">
                <a:solidFill>
                  <a:srgbClr val="FF0000"/>
                </a:solidFill>
              </a:rPr>
              <a:t>Antimetabolites</a:t>
            </a:r>
            <a:r>
              <a:rPr lang="zh-CN" altLang="en-US" dirty="0">
                <a:solidFill>
                  <a:srgbClr val="FF0000"/>
                </a:solidFill>
              </a:rPr>
              <a:t>（抗代谢物）</a:t>
            </a:r>
          </a:p>
        </p:txBody>
      </p:sp>
    </p:spTree>
    <p:extLst>
      <p:ext uri="{BB962C8B-B14F-4D97-AF65-F5344CB8AC3E}">
        <p14:creationId xmlns:p14="http://schemas.microsoft.com/office/powerpoint/2010/main" val="42794601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figure_16_06_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649" y="2075688"/>
            <a:ext cx="6061055" cy="391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10512" y="417499"/>
            <a:ext cx="8513064" cy="523220"/>
          </a:xfrm>
          <a:prstGeom prst="rect">
            <a:avLst/>
          </a:prstGeom>
        </p:spPr>
        <p:txBody>
          <a:bodyPr wrap="square">
            <a:spAutoFit/>
          </a:bodyPr>
          <a:lstStyle/>
          <a:p>
            <a:r>
              <a:rPr lang="en-US" altLang="zh-CN" sz="2800" b="1" dirty="0">
                <a:solidFill>
                  <a:srgbClr val="1271FF"/>
                </a:solidFill>
                <a:latin typeface="FrutigerLTStd-Bold"/>
              </a:rPr>
              <a:t>Figure 16.6 </a:t>
            </a:r>
            <a:r>
              <a:rPr lang="en-US" altLang="zh-CN" sz="2800" b="1" dirty="0">
                <a:solidFill>
                  <a:srgbClr val="000000"/>
                </a:solidFill>
                <a:latin typeface="FrutigerLTStd-Bold"/>
              </a:rPr>
              <a:t>Cytotoxic drugs in </a:t>
            </a:r>
            <a:r>
              <a:rPr lang="en-US" altLang="zh-CN" sz="2800" b="1" dirty="0" smtClean="0">
                <a:solidFill>
                  <a:srgbClr val="000000"/>
                </a:solidFill>
                <a:latin typeface="FrutigerLTStd-Bold"/>
              </a:rPr>
              <a:t>current</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use</a:t>
            </a:r>
            <a:endParaRPr lang="zh-CN" altLang="en-US" sz="2800" dirty="0"/>
          </a:p>
        </p:txBody>
      </p:sp>
      <p:sp>
        <p:nvSpPr>
          <p:cNvPr id="4" name="Rectangle 3"/>
          <p:cNvSpPr/>
          <p:nvPr/>
        </p:nvSpPr>
        <p:spPr>
          <a:xfrm>
            <a:off x="6522720" y="2627668"/>
            <a:ext cx="5355336" cy="1231106"/>
          </a:xfrm>
          <a:prstGeom prst="rect">
            <a:avLst/>
          </a:prstGeom>
        </p:spPr>
        <p:txBody>
          <a:bodyPr wrap="square">
            <a:spAutoFit/>
          </a:bodyPr>
          <a:lstStyle/>
          <a:p>
            <a:r>
              <a:rPr lang="en-US" altLang="zh-CN" sz="2000" b="1" dirty="0" err="1"/>
              <a:t>Etoposide</a:t>
            </a:r>
            <a:r>
              <a:rPr lang="en-US" altLang="zh-CN" dirty="0"/>
              <a:t> forms a ternary complex with DNA and the topoisomerase II enzyme (which aids in DNA unwinding), prevents re-ligation of the DNA strands, and by doing so causes DNA strands to break.</a:t>
            </a:r>
            <a:endParaRPr lang="zh-CN" altLang="en-US" dirty="0"/>
          </a:p>
        </p:txBody>
      </p:sp>
      <p:sp>
        <p:nvSpPr>
          <p:cNvPr id="6" name="Rectangle 5"/>
          <p:cNvSpPr/>
          <p:nvPr/>
        </p:nvSpPr>
        <p:spPr>
          <a:xfrm>
            <a:off x="6522720" y="4366146"/>
            <a:ext cx="5355336" cy="677108"/>
          </a:xfrm>
          <a:prstGeom prst="rect">
            <a:avLst/>
          </a:prstGeom>
        </p:spPr>
        <p:txBody>
          <a:bodyPr wrap="square">
            <a:spAutoFit/>
          </a:bodyPr>
          <a:lstStyle/>
          <a:p>
            <a:r>
              <a:rPr lang="en-US" altLang="zh-CN" sz="2000" b="1" dirty="0" err="1"/>
              <a:t>Bortezomib</a:t>
            </a:r>
            <a:r>
              <a:rPr lang="en-US" altLang="zh-CN" dirty="0"/>
              <a:t> </a:t>
            </a:r>
            <a:r>
              <a:rPr lang="en-US" altLang="zh-CN" dirty="0" smtClean="0"/>
              <a:t>(</a:t>
            </a:r>
            <a:r>
              <a:rPr lang="en-US" altLang="zh-CN" dirty="0" err="1" smtClean="0"/>
              <a:t>Velcade</a:t>
            </a:r>
            <a:r>
              <a:rPr lang="en-US" altLang="zh-CN" dirty="0" smtClean="0"/>
              <a:t>) is </a:t>
            </a:r>
            <a:r>
              <a:rPr lang="en-US" altLang="zh-CN" dirty="0"/>
              <a:t>the first therapeutic proteasome inhibitor to be tested in humans.</a:t>
            </a:r>
            <a:endParaRPr lang="zh-CN" altLang="en-US" dirty="0"/>
          </a:p>
        </p:txBody>
      </p:sp>
      <p:sp>
        <p:nvSpPr>
          <p:cNvPr id="7" name="Rectangle 6"/>
          <p:cNvSpPr/>
          <p:nvPr/>
        </p:nvSpPr>
        <p:spPr>
          <a:xfrm>
            <a:off x="4545954" y="5961338"/>
            <a:ext cx="3042179" cy="369332"/>
          </a:xfrm>
          <a:prstGeom prst="rect">
            <a:avLst/>
          </a:prstGeom>
        </p:spPr>
        <p:txBody>
          <a:bodyPr wrap="none">
            <a:spAutoFit/>
          </a:bodyPr>
          <a:lstStyle/>
          <a:p>
            <a:r>
              <a:rPr lang="en-US" altLang="zh-CN" dirty="0" smtClean="0">
                <a:solidFill>
                  <a:srgbClr val="FF0000"/>
                </a:solidFill>
              </a:rPr>
              <a:t>Antimetabolites</a:t>
            </a:r>
            <a:r>
              <a:rPr lang="zh-CN" altLang="en-US" dirty="0">
                <a:solidFill>
                  <a:srgbClr val="FF0000"/>
                </a:solidFill>
              </a:rPr>
              <a:t>（抗代谢物）</a:t>
            </a:r>
          </a:p>
        </p:txBody>
      </p:sp>
    </p:spTree>
    <p:extLst>
      <p:ext uri="{BB962C8B-B14F-4D97-AF65-F5344CB8AC3E}">
        <p14:creationId xmlns:p14="http://schemas.microsoft.com/office/powerpoint/2010/main" val="3639075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figure_16_0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68" y="1380744"/>
            <a:ext cx="7254391" cy="3072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10512" y="417499"/>
            <a:ext cx="8513064" cy="523220"/>
          </a:xfrm>
          <a:prstGeom prst="rect">
            <a:avLst/>
          </a:prstGeom>
        </p:spPr>
        <p:txBody>
          <a:bodyPr wrap="square">
            <a:spAutoFit/>
          </a:bodyPr>
          <a:lstStyle/>
          <a:p>
            <a:r>
              <a:rPr lang="en-US" altLang="zh-CN" sz="2800" b="1" dirty="0">
                <a:solidFill>
                  <a:srgbClr val="1271FF"/>
                </a:solidFill>
                <a:latin typeface="FrutigerLTStd-Bold"/>
              </a:rPr>
              <a:t>Figure 16.6 </a:t>
            </a:r>
            <a:r>
              <a:rPr lang="en-US" altLang="zh-CN" sz="2800" b="1" dirty="0">
                <a:solidFill>
                  <a:srgbClr val="000000"/>
                </a:solidFill>
                <a:latin typeface="FrutigerLTStd-Bold"/>
              </a:rPr>
              <a:t>Cytotoxic drugs in </a:t>
            </a:r>
            <a:r>
              <a:rPr lang="en-US" altLang="zh-CN" sz="2800" b="1" dirty="0" smtClean="0">
                <a:solidFill>
                  <a:srgbClr val="000000"/>
                </a:solidFill>
                <a:latin typeface="FrutigerLTStd-Bold"/>
              </a:rPr>
              <a:t>current</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use</a:t>
            </a:r>
            <a:endParaRPr lang="zh-CN" altLang="en-US" sz="2800" dirty="0"/>
          </a:p>
        </p:txBody>
      </p:sp>
      <p:sp>
        <p:nvSpPr>
          <p:cNvPr id="4" name="Rectangle 3"/>
          <p:cNvSpPr/>
          <p:nvPr/>
        </p:nvSpPr>
        <p:spPr>
          <a:xfrm>
            <a:off x="829206" y="4893153"/>
            <a:ext cx="9494370" cy="738664"/>
          </a:xfrm>
          <a:prstGeom prst="rect">
            <a:avLst/>
          </a:prstGeom>
        </p:spPr>
        <p:txBody>
          <a:bodyPr wrap="square">
            <a:spAutoFit/>
          </a:bodyPr>
          <a:lstStyle/>
          <a:p>
            <a:r>
              <a:rPr lang="en-US" altLang="zh-CN" sz="2400" b="1" dirty="0" smtClean="0"/>
              <a:t>Paclitaxel</a:t>
            </a:r>
            <a:r>
              <a:rPr lang="en-US" altLang="zh-CN" dirty="0" smtClean="0"/>
              <a:t> (</a:t>
            </a:r>
            <a:r>
              <a:rPr lang="zh-CN" altLang="en-US" dirty="0" smtClean="0"/>
              <a:t>紫杉醇</a:t>
            </a:r>
            <a:r>
              <a:rPr lang="en-US" altLang="zh-CN" dirty="0"/>
              <a:t>) is a chemotherapy medication used to treat a number of types of cancer. Paclitaxel stabilize microtubule structure by </a:t>
            </a:r>
            <a:r>
              <a:rPr lang="en-US" altLang="zh-CN" dirty="0" smtClean="0"/>
              <a:t>acting as tubulin </a:t>
            </a:r>
            <a:r>
              <a:rPr lang="en-US" altLang="zh-CN" dirty="0" err="1"/>
              <a:t>depolymerization</a:t>
            </a:r>
            <a:r>
              <a:rPr lang="en-US" altLang="zh-CN" dirty="0"/>
              <a:t> </a:t>
            </a:r>
            <a:r>
              <a:rPr lang="en-US" altLang="zh-CN" dirty="0" smtClean="0"/>
              <a:t>inhibitors.</a:t>
            </a:r>
            <a:endParaRPr lang="zh-CN" altLang="en-US" dirty="0"/>
          </a:p>
        </p:txBody>
      </p:sp>
      <p:sp>
        <p:nvSpPr>
          <p:cNvPr id="6" name="Rectangle 5"/>
          <p:cNvSpPr/>
          <p:nvPr/>
        </p:nvSpPr>
        <p:spPr>
          <a:xfrm>
            <a:off x="829206" y="5702510"/>
            <a:ext cx="9704682" cy="738664"/>
          </a:xfrm>
          <a:prstGeom prst="rect">
            <a:avLst/>
          </a:prstGeom>
        </p:spPr>
        <p:txBody>
          <a:bodyPr wrap="square">
            <a:spAutoFit/>
          </a:bodyPr>
          <a:lstStyle/>
          <a:p>
            <a:r>
              <a:rPr lang="en-US" altLang="zh-CN" sz="2400" b="1" dirty="0" smtClean="0"/>
              <a:t>Vincristine</a:t>
            </a:r>
            <a:r>
              <a:rPr lang="en-US" altLang="zh-CN" dirty="0" smtClean="0"/>
              <a:t> (</a:t>
            </a:r>
            <a:r>
              <a:rPr lang="zh-CN" altLang="en-US" dirty="0" smtClean="0"/>
              <a:t>长春新碱</a:t>
            </a:r>
            <a:r>
              <a:rPr lang="en-US" altLang="zh-CN" dirty="0"/>
              <a:t>) is a chemotherapy medication used to treat a number of types of cancer. Vincristine is a Tubulin polymerization </a:t>
            </a:r>
            <a:r>
              <a:rPr lang="en-US" altLang="zh-CN" dirty="0" smtClean="0"/>
              <a:t>inhibitors.</a:t>
            </a:r>
            <a:endParaRPr lang="zh-CN" altLang="en-US" dirty="0"/>
          </a:p>
        </p:txBody>
      </p:sp>
      <p:sp>
        <p:nvSpPr>
          <p:cNvPr id="7" name="Rectangle 6"/>
          <p:cNvSpPr/>
          <p:nvPr/>
        </p:nvSpPr>
        <p:spPr>
          <a:xfrm>
            <a:off x="4638317" y="6441174"/>
            <a:ext cx="3042179" cy="369332"/>
          </a:xfrm>
          <a:prstGeom prst="rect">
            <a:avLst/>
          </a:prstGeom>
        </p:spPr>
        <p:txBody>
          <a:bodyPr wrap="none">
            <a:spAutoFit/>
          </a:bodyPr>
          <a:lstStyle/>
          <a:p>
            <a:r>
              <a:rPr lang="en-US" altLang="zh-CN" dirty="0" smtClean="0">
                <a:solidFill>
                  <a:srgbClr val="FF0000"/>
                </a:solidFill>
              </a:rPr>
              <a:t>Antimetabolites</a:t>
            </a:r>
            <a:r>
              <a:rPr lang="zh-CN" altLang="en-US" dirty="0">
                <a:solidFill>
                  <a:srgbClr val="FF0000"/>
                </a:solidFill>
              </a:rPr>
              <a:t>（抗代谢物）</a:t>
            </a:r>
          </a:p>
        </p:txBody>
      </p:sp>
    </p:spTree>
    <p:extLst>
      <p:ext uri="{BB962C8B-B14F-4D97-AF65-F5344CB8AC3E}">
        <p14:creationId xmlns:p14="http://schemas.microsoft.com/office/powerpoint/2010/main" val="4092558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figure_16_06_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865" y="1541006"/>
            <a:ext cx="4673091" cy="3125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432830" y="4666103"/>
            <a:ext cx="877163" cy="369332"/>
          </a:xfrm>
          <a:prstGeom prst="rect">
            <a:avLst/>
          </a:prstGeom>
        </p:spPr>
        <p:txBody>
          <a:bodyPr wrap="none">
            <a:spAutoFit/>
          </a:bodyPr>
          <a:lstStyle/>
          <a:p>
            <a:r>
              <a:rPr lang="zh-CN" altLang="en-US" dirty="0">
                <a:solidFill>
                  <a:srgbClr val="333333"/>
                </a:solidFill>
                <a:latin typeface="arial" panose="020B0604020202020204" pitchFamily="34" charset="0"/>
              </a:rPr>
              <a:t>烷基化</a:t>
            </a:r>
            <a:endParaRPr lang="zh-CN" altLang="en-US" dirty="0"/>
          </a:p>
        </p:txBody>
      </p:sp>
      <p:sp>
        <p:nvSpPr>
          <p:cNvPr id="3" name="Rectangle 2"/>
          <p:cNvSpPr/>
          <p:nvPr/>
        </p:nvSpPr>
        <p:spPr>
          <a:xfrm>
            <a:off x="1810512" y="417499"/>
            <a:ext cx="8513064" cy="523220"/>
          </a:xfrm>
          <a:prstGeom prst="rect">
            <a:avLst/>
          </a:prstGeom>
        </p:spPr>
        <p:txBody>
          <a:bodyPr wrap="square">
            <a:spAutoFit/>
          </a:bodyPr>
          <a:lstStyle/>
          <a:p>
            <a:r>
              <a:rPr lang="en-US" altLang="zh-CN" sz="2800" b="1" dirty="0">
                <a:solidFill>
                  <a:srgbClr val="1271FF"/>
                </a:solidFill>
                <a:latin typeface="FrutigerLTStd-Bold"/>
              </a:rPr>
              <a:t>Figure 16.6 </a:t>
            </a:r>
            <a:r>
              <a:rPr lang="en-US" altLang="zh-CN" sz="2800" b="1" dirty="0">
                <a:solidFill>
                  <a:srgbClr val="000000"/>
                </a:solidFill>
                <a:latin typeface="FrutigerLTStd-Bold"/>
              </a:rPr>
              <a:t>Cytotoxic drugs in </a:t>
            </a:r>
            <a:r>
              <a:rPr lang="en-US" altLang="zh-CN" sz="2800" b="1" dirty="0" smtClean="0">
                <a:solidFill>
                  <a:srgbClr val="000000"/>
                </a:solidFill>
                <a:latin typeface="FrutigerLTStd-Bold"/>
              </a:rPr>
              <a:t>current</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use</a:t>
            </a:r>
            <a:endParaRPr lang="zh-CN" altLang="en-US" sz="2800" dirty="0"/>
          </a:p>
        </p:txBody>
      </p:sp>
      <p:sp>
        <p:nvSpPr>
          <p:cNvPr id="6" name="Rectangle 5"/>
          <p:cNvSpPr/>
          <p:nvPr/>
        </p:nvSpPr>
        <p:spPr>
          <a:xfrm>
            <a:off x="5510046" y="1594785"/>
            <a:ext cx="5309616" cy="1477328"/>
          </a:xfrm>
          <a:prstGeom prst="rect">
            <a:avLst/>
          </a:prstGeom>
        </p:spPr>
        <p:txBody>
          <a:bodyPr wrap="square">
            <a:spAutoFit/>
          </a:bodyPr>
          <a:lstStyle/>
          <a:p>
            <a:pPr>
              <a:lnSpc>
                <a:spcPct val="150000"/>
              </a:lnSpc>
            </a:pPr>
            <a:r>
              <a:rPr lang="en-US" altLang="zh-CN" sz="2000" b="1" dirty="0"/>
              <a:t>Alkylating</a:t>
            </a:r>
            <a:r>
              <a:rPr lang="en-US" altLang="zh-CN" sz="2000" dirty="0"/>
              <a:t>:  alkyl group (CnH2n+1</a:t>
            </a:r>
            <a:r>
              <a:rPr lang="en-US" altLang="zh-CN" sz="2000" dirty="0" smtClean="0"/>
              <a:t>) is </a:t>
            </a:r>
            <a:r>
              <a:rPr lang="en-US" altLang="zh-CN" sz="2000" dirty="0"/>
              <a:t>attached to the guanine base of DNA, at the number 7 nitrogen atom of the purine ring</a:t>
            </a:r>
            <a:endParaRPr lang="zh-CN" altLang="en-US" sz="2000" dirty="0"/>
          </a:p>
        </p:txBody>
      </p:sp>
      <p:pic>
        <p:nvPicPr>
          <p:cNvPr id="2051" name="Picture 3" descr="Guannum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044" y="3829096"/>
            <a:ext cx="2831780" cy="241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5439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9620" y="198298"/>
            <a:ext cx="4368119" cy="646331"/>
          </a:xfrm>
          <a:prstGeom prst="rect">
            <a:avLst/>
          </a:prstGeom>
          <a:noFill/>
        </p:spPr>
        <p:txBody>
          <a:bodyPr wrap="none" rtlCol="0">
            <a:spAutoFit/>
          </a:bodyPr>
          <a:lstStyle/>
          <a:p>
            <a:r>
              <a:rPr lang="en-US" altLang="zh-CN" sz="3600" b="1" dirty="0" smtClean="0">
                <a:solidFill>
                  <a:srgbClr val="FF0000"/>
                </a:solidFill>
              </a:rPr>
              <a:t>Outline of this lecture</a:t>
            </a:r>
            <a:endParaRPr lang="zh-CN" altLang="en-US" sz="3600" b="1" dirty="0">
              <a:solidFill>
                <a:srgbClr val="FF0000"/>
              </a:solidFill>
            </a:endParaRPr>
          </a:p>
        </p:txBody>
      </p:sp>
      <p:sp>
        <p:nvSpPr>
          <p:cNvPr id="3" name="TextBox 2"/>
          <p:cNvSpPr txBox="1"/>
          <p:nvPr/>
        </p:nvSpPr>
        <p:spPr>
          <a:xfrm>
            <a:off x="1363814" y="920960"/>
            <a:ext cx="8558753" cy="5863144"/>
          </a:xfrm>
          <a:prstGeom prst="rect">
            <a:avLst/>
          </a:prstGeom>
          <a:noFill/>
        </p:spPr>
        <p:txBody>
          <a:bodyPr wrap="none" rtlCol="0">
            <a:spAutoFit/>
          </a:bodyPr>
          <a:lstStyle/>
          <a:p>
            <a:r>
              <a:rPr lang="en-US" altLang="zh-CN" sz="2800" b="1" dirty="0" smtClean="0"/>
              <a:t>1, Cancer detection and stratification;</a:t>
            </a:r>
          </a:p>
          <a:p>
            <a:endParaRPr lang="en-US" altLang="zh-CN" sz="2400" dirty="0" smtClean="0"/>
          </a:p>
          <a:p>
            <a:r>
              <a:rPr lang="en-US" altLang="zh-CN" sz="2800" b="1" dirty="0"/>
              <a:t>2</a:t>
            </a:r>
            <a:r>
              <a:rPr lang="en-US" altLang="zh-CN" sz="2800" b="1" dirty="0" smtClean="0"/>
              <a:t>, Traditional cancer treatment;</a:t>
            </a:r>
          </a:p>
          <a:p>
            <a:pPr>
              <a:lnSpc>
                <a:spcPct val="150000"/>
              </a:lnSpc>
            </a:pPr>
            <a:r>
              <a:rPr lang="en-US" altLang="zh-CN" dirty="0" smtClean="0"/>
              <a:t>Chemotherapy history and example.</a:t>
            </a:r>
          </a:p>
          <a:p>
            <a:endParaRPr lang="en-US" altLang="zh-CN" sz="2400" dirty="0"/>
          </a:p>
          <a:p>
            <a:r>
              <a:rPr lang="en-US" altLang="zh-CN" sz="2800" b="1" dirty="0" smtClean="0"/>
              <a:t>3, Rational cancer treatment;</a:t>
            </a:r>
            <a:endParaRPr lang="en-US" altLang="zh-CN" sz="2800" b="1" dirty="0"/>
          </a:p>
          <a:p>
            <a:pPr>
              <a:lnSpc>
                <a:spcPct val="150000"/>
              </a:lnSpc>
            </a:pPr>
            <a:r>
              <a:rPr lang="en-US" altLang="zh-CN" dirty="0" err="1">
                <a:latin typeface="Arial" panose="020B0604020202020204" pitchFamily="34" charset="0"/>
                <a:cs typeface="Arial" panose="020B0604020202020204" pitchFamily="34" charset="0"/>
              </a:rPr>
              <a:t>Druggable</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target;</a:t>
            </a:r>
          </a:p>
          <a:p>
            <a:pPr>
              <a:lnSpc>
                <a:spcPct val="150000"/>
              </a:lnSpc>
            </a:pPr>
            <a:r>
              <a:rPr lang="en-US" altLang="zh-CN" dirty="0" err="1" smtClean="0">
                <a:latin typeface="Arial" panose="020B0604020202020204" pitchFamily="34" charset="0"/>
                <a:cs typeface="Arial" panose="020B0604020202020204" pitchFamily="34" charset="0"/>
              </a:rPr>
              <a:t>Imatinib</a:t>
            </a:r>
            <a:r>
              <a:rPr lang="en-US" altLang="zh-CN" dirty="0" smtClean="0">
                <a:latin typeface="Arial" panose="020B0604020202020204" pitchFamily="34" charset="0"/>
                <a:cs typeface="Arial" panose="020B0604020202020204" pitchFamily="34" charset="0"/>
              </a:rPr>
              <a:t>/</a:t>
            </a:r>
            <a:r>
              <a:rPr lang="en-US" altLang="zh-CN" dirty="0" err="1" smtClean="0">
                <a:latin typeface="Arial" panose="020B0604020202020204" pitchFamily="34" charset="0"/>
                <a:cs typeface="Arial" panose="020B0604020202020204" pitchFamily="34" charset="0"/>
              </a:rPr>
              <a:t>Gleevec</a:t>
            </a:r>
            <a:r>
              <a:rPr lang="en-US" altLang="zh-CN" dirty="0" smtClean="0">
                <a:latin typeface="Arial" panose="020B0604020202020204" pitchFamily="34" charset="0"/>
                <a:cs typeface="Arial" panose="020B0604020202020204" pitchFamily="34" charset="0"/>
              </a:rPr>
              <a:t> and chronic </a:t>
            </a:r>
            <a:r>
              <a:rPr lang="en-US" altLang="zh-CN" dirty="0" err="1">
                <a:latin typeface="Arial" panose="020B0604020202020204" pitchFamily="34" charset="0"/>
                <a:cs typeface="Arial" panose="020B0604020202020204" pitchFamily="34" charset="0"/>
              </a:rPr>
              <a:t>myelogenous</a:t>
            </a:r>
            <a:r>
              <a:rPr lang="en-US" altLang="zh-CN" dirty="0">
                <a:latin typeface="Arial" panose="020B0604020202020204" pitchFamily="34" charset="0"/>
                <a:cs typeface="Arial" panose="020B0604020202020204" pitchFamily="34" charset="0"/>
              </a:rPr>
              <a:t> leukemia </a:t>
            </a:r>
            <a:r>
              <a:rPr lang="en-US" altLang="zh-CN" dirty="0" smtClean="0">
                <a:latin typeface="Arial" panose="020B0604020202020204" pitchFamily="34" charset="0"/>
                <a:cs typeface="Arial" panose="020B0604020202020204" pitchFamily="34" charset="0"/>
              </a:rPr>
              <a:t>(CML, </a:t>
            </a:r>
            <a:r>
              <a:rPr lang="zh-CN" altLang="en-US" dirty="0" smtClean="0">
                <a:latin typeface="Arial" panose="020B0604020202020204" pitchFamily="34" charset="0"/>
                <a:cs typeface="Arial" panose="020B0604020202020204" pitchFamily="34" charset="0"/>
              </a:rPr>
              <a:t>慢</a:t>
            </a:r>
            <a:r>
              <a:rPr lang="zh-CN" altLang="en-US" dirty="0">
                <a:latin typeface="Arial" panose="020B0604020202020204" pitchFamily="34" charset="0"/>
                <a:cs typeface="Arial" panose="020B0604020202020204" pitchFamily="34" charset="0"/>
              </a:rPr>
              <a:t>性髓细胞性白血病</a:t>
            </a:r>
            <a:r>
              <a:rPr lang="en-US" altLang="zh-CN" dirty="0">
                <a:latin typeface="Arial" panose="020B0604020202020204" pitchFamily="34" charset="0"/>
                <a:cs typeface="Arial" panose="020B0604020202020204" pitchFamily="34" charset="0"/>
              </a:rPr>
              <a:t>);</a:t>
            </a:r>
          </a:p>
          <a:p>
            <a:pPr>
              <a:lnSpc>
                <a:spcPct val="150000"/>
              </a:lnSpc>
            </a:pPr>
            <a:r>
              <a:rPr lang="en-US" altLang="zh-CN" dirty="0" smtClean="0">
                <a:latin typeface="Arial" panose="020B0604020202020204" pitchFamily="34" charset="0"/>
                <a:cs typeface="Arial" panose="020B0604020202020204" pitchFamily="34" charset="0"/>
              </a:rPr>
              <a:t>ATRA+As</a:t>
            </a:r>
            <a:r>
              <a:rPr lang="en-US" altLang="zh-CN" baseline="-25000" dirty="0" smtClean="0">
                <a:latin typeface="Arial" panose="020B0604020202020204" pitchFamily="34" charset="0"/>
                <a:cs typeface="Arial" panose="020B0604020202020204" pitchFamily="34" charset="0"/>
              </a:rPr>
              <a:t>2</a:t>
            </a:r>
            <a:r>
              <a:rPr lang="en-US" altLang="zh-CN" dirty="0" smtClean="0">
                <a:latin typeface="Arial" panose="020B0604020202020204" pitchFamily="34" charset="0"/>
                <a:cs typeface="Arial" panose="020B0604020202020204" pitchFamily="34" charset="0"/>
              </a:rPr>
              <a:t>O</a:t>
            </a:r>
            <a:r>
              <a:rPr lang="en-US" altLang="zh-CN" baseline="-25000" dirty="0" smtClean="0">
                <a:latin typeface="Arial" panose="020B0604020202020204" pitchFamily="34" charset="0"/>
                <a:cs typeface="Arial" panose="020B0604020202020204" pitchFamily="34" charset="0"/>
              </a:rPr>
              <a:t>3</a:t>
            </a:r>
            <a:r>
              <a:rPr lang="en-US" altLang="zh-CN" dirty="0" smtClean="0">
                <a:latin typeface="Arial" panose="020B0604020202020204" pitchFamily="34" charset="0"/>
                <a:cs typeface="Arial" panose="020B0604020202020204" pitchFamily="34" charset="0"/>
              </a:rPr>
              <a:t> and </a:t>
            </a:r>
            <a:r>
              <a:rPr lang="en-US" altLang="zh-CN" dirty="0">
                <a:solidFill>
                  <a:srgbClr val="000000"/>
                </a:solidFill>
                <a:latin typeface="Arial" panose="020B0604020202020204" pitchFamily="34" charset="0"/>
                <a:cs typeface="Arial" panose="020B0604020202020204" pitchFamily="34" charset="0"/>
              </a:rPr>
              <a:t>acute </a:t>
            </a:r>
            <a:r>
              <a:rPr lang="en-US" altLang="zh-CN" dirty="0" err="1">
                <a:solidFill>
                  <a:srgbClr val="000000"/>
                </a:solidFill>
                <a:latin typeface="Arial" panose="020B0604020202020204" pitchFamily="34" charset="0"/>
                <a:cs typeface="Arial" panose="020B0604020202020204" pitchFamily="34" charset="0"/>
              </a:rPr>
              <a:t>promyelocytic</a:t>
            </a:r>
            <a:r>
              <a:rPr lang="en-US" altLang="zh-CN" dirty="0">
                <a:solidFill>
                  <a:srgbClr val="000000"/>
                </a:solidFill>
                <a:latin typeface="Arial" panose="020B0604020202020204" pitchFamily="34" charset="0"/>
                <a:cs typeface="Arial" panose="020B0604020202020204" pitchFamily="34" charset="0"/>
              </a:rPr>
              <a:t> leukemia (APL,</a:t>
            </a:r>
            <a:r>
              <a:rPr lang="zh-CN" altLang="en-US" dirty="0">
                <a:latin typeface="Arial" panose="020B0604020202020204" pitchFamily="34" charset="0"/>
                <a:cs typeface="Arial" panose="020B0604020202020204" pitchFamily="34" charset="0"/>
              </a:rPr>
              <a:t>急性早幼粒细胞白血病</a:t>
            </a:r>
            <a:r>
              <a:rPr lang="en-US" altLang="zh-CN" dirty="0">
                <a:solidFill>
                  <a:srgbClr val="000000"/>
                </a:solidFill>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p>
          <a:p>
            <a:pPr>
              <a:lnSpc>
                <a:spcPct val="150000"/>
              </a:lnSpc>
            </a:pPr>
            <a:r>
              <a:rPr lang="en-US" altLang="zh-CN" dirty="0" err="1" smtClean="0">
                <a:latin typeface="Arial" panose="020B0604020202020204" pitchFamily="34" charset="0"/>
                <a:cs typeface="Arial" panose="020B0604020202020204" pitchFamily="34" charset="0"/>
              </a:rPr>
              <a:t>Cyclopamine</a:t>
            </a:r>
            <a:r>
              <a:rPr lang="en-US" altLang="zh-CN"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 </a:t>
            </a:r>
            <a:r>
              <a:rPr lang="en-US" altLang="zh-CN" dirty="0" err="1" smtClean="0">
                <a:latin typeface="Arial" panose="020B0604020202020204" pitchFamily="34" charset="0"/>
                <a:cs typeface="Arial" panose="020B0604020202020204" pitchFamily="34" charset="0"/>
              </a:rPr>
              <a:t>medulloblastoma</a:t>
            </a:r>
            <a:r>
              <a:rPr lang="en-US" altLang="zh-CN" dirty="0" smtClean="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髓母细胞瘤</a:t>
            </a:r>
            <a:r>
              <a:rPr lang="en-US" altLang="zh-CN" dirty="0" smtClean="0">
                <a:latin typeface="Arial" panose="020B0604020202020204" pitchFamily="34" charset="0"/>
                <a:cs typeface="Arial" panose="020B0604020202020204" pitchFamily="34" charset="0"/>
              </a:rPr>
              <a:t>);</a:t>
            </a:r>
          </a:p>
          <a:p>
            <a:pPr>
              <a:lnSpc>
                <a:spcPct val="150000"/>
              </a:lnSpc>
            </a:pPr>
            <a:r>
              <a:rPr lang="en-US" altLang="zh-CN" dirty="0" smtClean="0">
                <a:latin typeface="Arial" panose="020B0604020202020204" pitchFamily="34" charset="0"/>
                <a:cs typeface="Arial" panose="020B0604020202020204" pitchFamily="34" charset="0"/>
              </a:rPr>
              <a:t>Proteasome </a:t>
            </a:r>
            <a:r>
              <a:rPr lang="en-US" altLang="zh-CN" dirty="0">
                <a:latin typeface="Arial" panose="020B0604020202020204" pitchFamily="34" charset="0"/>
                <a:cs typeface="Arial" panose="020B0604020202020204" pitchFamily="34" charset="0"/>
              </a:rPr>
              <a:t>inhibitor (</a:t>
            </a:r>
            <a:r>
              <a:rPr lang="en-US" altLang="zh-CN" dirty="0" err="1">
                <a:latin typeface="Arial" panose="020B0604020202020204" pitchFamily="34" charset="0"/>
                <a:cs typeface="Arial" panose="020B0604020202020204" pitchFamily="34" charset="0"/>
              </a:rPr>
              <a:t>Velcade</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and </a:t>
            </a:r>
            <a:r>
              <a:rPr lang="en-US" altLang="zh-CN" dirty="0">
                <a:latin typeface="Arial" panose="020B0604020202020204" pitchFamily="34" charset="0"/>
                <a:cs typeface="Arial" panose="020B0604020202020204" pitchFamily="34" charset="0"/>
              </a:rPr>
              <a:t>multiple </a:t>
            </a:r>
            <a:r>
              <a:rPr lang="en-US" altLang="zh-CN" dirty="0" smtClean="0">
                <a:latin typeface="Arial" panose="020B0604020202020204" pitchFamily="34" charset="0"/>
                <a:cs typeface="Arial" panose="020B0604020202020204" pitchFamily="34" charset="0"/>
              </a:rPr>
              <a:t>myeloma (</a:t>
            </a:r>
            <a:r>
              <a:rPr lang="zh-CN" altLang="en-US" dirty="0">
                <a:latin typeface="Arial" panose="020B0604020202020204" pitchFamily="34" charset="0"/>
                <a:cs typeface="Arial" panose="020B0604020202020204" pitchFamily="34" charset="0"/>
              </a:rPr>
              <a:t>多发性骨髓瘤</a:t>
            </a:r>
            <a:r>
              <a:rPr lang="en-US" altLang="zh-CN" dirty="0" smtClean="0">
                <a:latin typeface="Arial" panose="020B0604020202020204" pitchFamily="34" charset="0"/>
                <a:cs typeface="Arial" panose="020B0604020202020204" pitchFamily="34" charset="0"/>
              </a:rPr>
              <a:t>);</a:t>
            </a:r>
          </a:p>
          <a:p>
            <a:pPr>
              <a:lnSpc>
                <a:spcPct val="150000"/>
              </a:lnSpc>
            </a:pPr>
            <a:r>
              <a:rPr lang="en-US" altLang="zh-CN" dirty="0" smtClean="0">
                <a:latin typeface="Arial" panose="020B0604020202020204" pitchFamily="34" charset="0"/>
                <a:cs typeface="Arial" panose="020B0604020202020204" pitchFamily="34" charset="0"/>
              </a:rPr>
              <a:t>EGFR inhibitor</a:t>
            </a:r>
            <a:r>
              <a:rPr lang="zh-CN" altLang="en-US"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in</a:t>
            </a:r>
            <a:r>
              <a:rPr lang="zh-CN" altLang="en-US"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various cancer; </a:t>
            </a:r>
          </a:p>
          <a:p>
            <a:pPr>
              <a:lnSpc>
                <a:spcPct val="150000"/>
              </a:lnSpc>
            </a:pPr>
            <a:r>
              <a:rPr lang="en-US" altLang="zh-CN" dirty="0" err="1">
                <a:latin typeface="Arial" panose="020B0604020202020204" pitchFamily="34" charset="0"/>
                <a:cs typeface="Arial" panose="020B0604020202020204" pitchFamily="34" charset="0"/>
              </a:rPr>
              <a:t>Vemurafenib</a:t>
            </a:r>
            <a:r>
              <a:rPr lang="en-US" altLang="zh-CN" dirty="0">
                <a:latin typeface="Arial" panose="020B0604020202020204" pitchFamily="34" charset="0"/>
                <a:cs typeface="Arial" panose="020B0604020202020204" pitchFamily="34" charset="0"/>
              </a:rPr>
              <a:t> and B-</a:t>
            </a:r>
            <a:r>
              <a:rPr lang="en-US" altLang="zh-CN" dirty="0" err="1">
                <a:latin typeface="Arial" panose="020B0604020202020204" pitchFamily="34" charset="0"/>
                <a:cs typeface="Arial" panose="020B0604020202020204" pitchFamily="34" charset="0"/>
              </a:rPr>
              <a:t>raf</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V600E in melanoma;</a:t>
            </a:r>
          </a:p>
          <a:p>
            <a:pPr>
              <a:lnSpc>
                <a:spcPct val="150000"/>
              </a:lnSpc>
            </a:pPr>
            <a:r>
              <a:rPr lang="en-US" altLang="zh-CN" dirty="0" smtClean="0">
                <a:latin typeface="Arial" panose="020B0604020202020204" pitchFamily="34" charset="0"/>
                <a:cs typeface="Arial" panose="020B0604020202020204" pitchFamily="34" charset="0"/>
              </a:rPr>
              <a:t>Cancer precision therapy (Immunotherapy and targeted therapy).</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341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21858" name="Picture 2" descr="figure_16_06_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2110" y="2212848"/>
            <a:ext cx="3154274" cy="3565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10512" y="417499"/>
            <a:ext cx="8513064" cy="523220"/>
          </a:xfrm>
          <a:prstGeom prst="rect">
            <a:avLst/>
          </a:prstGeom>
        </p:spPr>
        <p:txBody>
          <a:bodyPr wrap="square">
            <a:spAutoFit/>
          </a:bodyPr>
          <a:lstStyle/>
          <a:p>
            <a:r>
              <a:rPr lang="en-US" altLang="zh-CN" sz="2800" b="1" dirty="0">
                <a:solidFill>
                  <a:srgbClr val="1271FF"/>
                </a:solidFill>
                <a:latin typeface="FrutigerLTStd-Bold"/>
              </a:rPr>
              <a:t>Figure 16.6 </a:t>
            </a:r>
            <a:r>
              <a:rPr lang="en-US" altLang="zh-CN" sz="2800" b="1" dirty="0">
                <a:solidFill>
                  <a:srgbClr val="000000"/>
                </a:solidFill>
                <a:latin typeface="FrutigerLTStd-Bold"/>
              </a:rPr>
              <a:t>Cytotoxic drugs in </a:t>
            </a:r>
            <a:r>
              <a:rPr lang="en-US" altLang="zh-CN" sz="2800" b="1" dirty="0" smtClean="0">
                <a:solidFill>
                  <a:srgbClr val="000000"/>
                </a:solidFill>
                <a:latin typeface="FrutigerLTStd-Bold"/>
              </a:rPr>
              <a:t>current</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use</a:t>
            </a:r>
            <a:endParaRPr lang="zh-CN" altLang="en-US" sz="2800" dirty="0"/>
          </a:p>
        </p:txBody>
      </p:sp>
      <p:pic>
        <p:nvPicPr>
          <p:cNvPr id="1029" name="Picture 5" descr="Image result for cisplat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495" y="2569464"/>
            <a:ext cx="2192036" cy="14447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33872" y="4581144"/>
            <a:ext cx="1134478" cy="400110"/>
          </a:xfrm>
          <a:prstGeom prst="rect">
            <a:avLst/>
          </a:prstGeom>
          <a:noFill/>
        </p:spPr>
        <p:txBody>
          <a:bodyPr wrap="none" rtlCol="0">
            <a:spAutoFit/>
          </a:bodyPr>
          <a:lstStyle/>
          <a:p>
            <a:r>
              <a:rPr lang="en-US" altLang="zh-CN" sz="2000" dirty="0" err="1" smtClean="0"/>
              <a:t>Cisplatin</a:t>
            </a:r>
            <a:r>
              <a:rPr lang="en-US" altLang="zh-CN" sz="2000" dirty="0" smtClean="0"/>
              <a:t> </a:t>
            </a:r>
            <a:endParaRPr lang="zh-CN" altLang="en-US" sz="2000" dirty="0"/>
          </a:p>
        </p:txBody>
      </p:sp>
    </p:spTree>
    <p:extLst>
      <p:ext uri="{BB962C8B-B14F-4D97-AF65-F5344CB8AC3E}">
        <p14:creationId xmlns:p14="http://schemas.microsoft.com/office/powerpoint/2010/main" val="3022751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8" name="Picture 2" descr="table_16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256" y="395224"/>
            <a:ext cx="6356350" cy="600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8354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table_16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701" y="977901"/>
            <a:ext cx="8355013" cy="489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4596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2" descr="table_1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12" y="557785"/>
            <a:ext cx="10975552" cy="604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V="1">
            <a:off x="835766" y="1289304"/>
            <a:ext cx="4723786" cy="3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4143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5920" y="298627"/>
            <a:ext cx="8174736" cy="1077218"/>
          </a:xfrm>
          <a:prstGeom prst="rect">
            <a:avLst/>
          </a:prstGeom>
        </p:spPr>
        <p:txBody>
          <a:bodyPr wrap="square">
            <a:spAutoFit/>
          </a:bodyPr>
          <a:lstStyle/>
          <a:p>
            <a:pPr algn="ctr"/>
            <a:r>
              <a:rPr lang="en-US" altLang="zh-CN" sz="3200" b="1" dirty="0"/>
              <a:t>Acute </a:t>
            </a:r>
            <a:r>
              <a:rPr lang="en-US" altLang="zh-CN" sz="3200" b="1" dirty="0" err="1"/>
              <a:t>promyelocytic</a:t>
            </a:r>
            <a:r>
              <a:rPr lang="en-US" altLang="zh-CN" sz="3200" b="1" dirty="0"/>
              <a:t> </a:t>
            </a:r>
            <a:r>
              <a:rPr lang="en-US" altLang="zh-CN" sz="3200" b="1" dirty="0" smtClean="0"/>
              <a:t>leukemia (APL): </a:t>
            </a:r>
            <a:r>
              <a:rPr lang="en-US" altLang="zh-CN" sz="3200" b="1" dirty="0"/>
              <a:t>from highly fatal to highly curable</a:t>
            </a:r>
            <a:endParaRPr lang="zh-CN" altLang="en-US" sz="3200" b="1" dirty="0"/>
          </a:p>
        </p:txBody>
      </p:sp>
      <p:sp>
        <p:nvSpPr>
          <p:cNvPr id="4" name="Rectangle 3"/>
          <p:cNvSpPr/>
          <p:nvPr/>
        </p:nvSpPr>
        <p:spPr>
          <a:xfrm>
            <a:off x="1367028" y="2042220"/>
            <a:ext cx="9916668" cy="646331"/>
          </a:xfrm>
          <a:prstGeom prst="rect">
            <a:avLst/>
          </a:prstGeom>
        </p:spPr>
        <p:txBody>
          <a:bodyPr wrap="square">
            <a:spAutoFit/>
          </a:bodyPr>
          <a:lstStyle/>
          <a:p>
            <a:r>
              <a:rPr lang="en-US" altLang="zh-CN" dirty="0"/>
              <a:t>Acute </a:t>
            </a:r>
            <a:r>
              <a:rPr lang="en-US" altLang="zh-CN" dirty="0" err="1"/>
              <a:t>promyelocytic</a:t>
            </a:r>
            <a:r>
              <a:rPr lang="en-US" altLang="zh-CN" dirty="0"/>
              <a:t> leukemia  </a:t>
            </a:r>
            <a:r>
              <a:rPr lang="en-US" altLang="zh-CN" dirty="0" smtClean="0"/>
              <a:t>(</a:t>
            </a:r>
            <a:r>
              <a:rPr lang="zh-CN" altLang="en-US" dirty="0"/>
              <a:t>急性早幼粒细胞白血病</a:t>
            </a:r>
            <a:r>
              <a:rPr lang="en-US" altLang="zh-CN" dirty="0" smtClean="0"/>
              <a:t>) was </a:t>
            </a:r>
            <a:r>
              <a:rPr lang="en-US" altLang="zh-CN" dirty="0"/>
              <a:t>first described in 1957 </a:t>
            </a:r>
            <a:r>
              <a:rPr lang="en-US" altLang="zh-CN" dirty="0" smtClean="0"/>
              <a:t>as “a </a:t>
            </a:r>
            <a:r>
              <a:rPr lang="en-US" altLang="zh-CN" dirty="0"/>
              <a:t>very rapid fatal course of only </a:t>
            </a:r>
            <a:r>
              <a:rPr lang="en-US" altLang="zh-CN" dirty="0" smtClean="0"/>
              <a:t>a few </a:t>
            </a:r>
            <a:r>
              <a:rPr lang="en-US" altLang="zh-CN" dirty="0"/>
              <a:t>weeks</a:t>
            </a:r>
            <a:r>
              <a:rPr lang="en-US" altLang="zh-CN" dirty="0" smtClean="0"/>
              <a:t>’ duration</a:t>
            </a:r>
            <a:r>
              <a:rPr lang="en-US" altLang="zh-CN" dirty="0"/>
              <a:t>,” </a:t>
            </a:r>
            <a:r>
              <a:rPr lang="en-US" altLang="zh-CN" dirty="0" smtClean="0"/>
              <a:t>“</a:t>
            </a:r>
            <a:r>
              <a:rPr lang="en-US" altLang="zh-CN" dirty="0"/>
              <a:t>seems to be the most malignant form of acute leukemia.”</a:t>
            </a:r>
            <a:endParaRPr lang="zh-CN" altLang="en-US" dirty="0"/>
          </a:p>
        </p:txBody>
      </p:sp>
      <p:sp>
        <p:nvSpPr>
          <p:cNvPr id="6" name="Rectangle 5"/>
          <p:cNvSpPr/>
          <p:nvPr/>
        </p:nvSpPr>
        <p:spPr>
          <a:xfrm>
            <a:off x="1367028" y="2935885"/>
            <a:ext cx="9916668" cy="646331"/>
          </a:xfrm>
          <a:prstGeom prst="rect">
            <a:avLst/>
          </a:prstGeom>
        </p:spPr>
        <p:txBody>
          <a:bodyPr wrap="square">
            <a:spAutoFit/>
          </a:bodyPr>
          <a:lstStyle/>
          <a:p>
            <a:r>
              <a:rPr lang="en-US" altLang="zh-CN" dirty="0"/>
              <a:t>In 1973, Bernard et </a:t>
            </a:r>
            <a:r>
              <a:rPr lang="en-US" altLang="zh-CN" dirty="0" smtClean="0"/>
              <a:t>al </a:t>
            </a:r>
            <a:r>
              <a:rPr lang="en-US" altLang="zh-CN" dirty="0"/>
              <a:t>demonstrated that APL leukemic </a:t>
            </a:r>
            <a:r>
              <a:rPr lang="en-US" altLang="zh-CN" dirty="0" smtClean="0"/>
              <a:t>cells were </a:t>
            </a:r>
            <a:r>
              <a:rPr lang="en-US" altLang="zh-CN" dirty="0"/>
              <a:t>relatively sensitive to chemotherapy (CT: </a:t>
            </a:r>
            <a:r>
              <a:rPr lang="en-US" altLang="zh-CN" dirty="0" err="1"/>
              <a:t>daunorubicin</a:t>
            </a:r>
            <a:r>
              <a:rPr lang="en-US" altLang="zh-CN" dirty="0"/>
              <a:t>) </a:t>
            </a:r>
            <a:r>
              <a:rPr lang="en-US" altLang="zh-CN" dirty="0" smtClean="0"/>
              <a:t>that yielded </a:t>
            </a:r>
            <a:r>
              <a:rPr lang="en-US" altLang="zh-CN" dirty="0"/>
              <a:t>a complete remission (CR) rate of 19 (55%) in 34 </a:t>
            </a:r>
            <a:r>
              <a:rPr lang="en-US" altLang="zh-CN" dirty="0" smtClean="0"/>
              <a:t>patients with </a:t>
            </a:r>
            <a:r>
              <a:rPr lang="en-US" altLang="zh-CN" dirty="0"/>
              <a:t>APL.</a:t>
            </a:r>
            <a:endParaRPr lang="zh-CN" altLang="en-US" dirty="0"/>
          </a:p>
        </p:txBody>
      </p:sp>
      <p:sp>
        <p:nvSpPr>
          <p:cNvPr id="8" name="Rectangle 7"/>
          <p:cNvSpPr/>
          <p:nvPr/>
        </p:nvSpPr>
        <p:spPr>
          <a:xfrm>
            <a:off x="1367029" y="5411462"/>
            <a:ext cx="9916668" cy="646331"/>
          </a:xfrm>
          <a:prstGeom prst="rect">
            <a:avLst/>
          </a:prstGeom>
        </p:spPr>
        <p:txBody>
          <a:bodyPr wrap="square">
            <a:spAutoFit/>
          </a:bodyPr>
          <a:lstStyle/>
          <a:p>
            <a:r>
              <a:rPr lang="en-US" altLang="zh-CN" dirty="0" smtClean="0"/>
              <a:t>Since </a:t>
            </a:r>
            <a:r>
              <a:rPr lang="en-US" altLang="zh-CN" dirty="0"/>
              <a:t>mid-1990s, arsenic </a:t>
            </a:r>
            <a:r>
              <a:rPr lang="en-US" altLang="zh-CN" dirty="0" smtClean="0"/>
              <a:t>trioxide + ATRA (</a:t>
            </a:r>
            <a:r>
              <a:rPr lang="zh-CN" altLang="en-US" dirty="0" smtClean="0"/>
              <a:t>王</a:t>
            </a:r>
            <a:r>
              <a:rPr lang="zh-CN" altLang="en-US" dirty="0"/>
              <a:t>振义，陈</a:t>
            </a:r>
            <a:r>
              <a:rPr lang="zh-CN" altLang="en-US" dirty="0" smtClean="0"/>
              <a:t>竺</a:t>
            </a:r>
            <a:r>
              <a:rPr lang="en-US" altLang="zh-CN" dirty="0" smtClean="0"/>
              <a:t>), </a:t>
            </a:r>
            <a:r>
              <a:rPr lang="en-US" altLang="zh-CN" dirty="0"/>
              <a:t>10-year survival rate was estimated to be approximately 77</a:t>
            </a:r>
            <a:r>
              <a:rPr lang="en-US" altLang="zh-CN" dirty="0" smtClean="0"/>
              <a:t>%.   </a:t>
            </a:r>
            <a:endParaRPr lang="zh-CN" altLang="en-US" dirty="0"/>
          </a:p>
        </p:txBody>
      </p:sp>
      <p:sp>
        <p:nvSpPr>
          <p:cNvPr id="10" name="Rectangle 9"/>
          <p:cNvSpPr/>
          <p:nvPr/>
        </p:nvSpPr>
        <p:spPr>
          <a:xfrm>
            <a:off x="1367028" y="3829550"/>
            <a:ext cx="9916668" cy="1200329"/>
          </a:xfrm>
          <a:prstGeom prst="rect">
            <a:avLst/>
          </a:prstGeom>
        </p:spPr>
        <p:txBody>
          <a:bodyPr wrap="square">
            <a:spAutoFit/>
          </a:bodyPr>
          <a:lstStyle/>
          <a:p>
            <a:r>
              <a:rPr lang="en-US" altLang="zh-CN" dirty="0"/>
              <a:t>In 1985, the </a:t>
            </a:r>
            <a:r>
              <a:rPr lang="en-US" altLang="zh-CN" dirty="0" smtClean="0"/>
              <a:t>introduction of </a:t>
            </a:r>
            <a:r>
              <a:rPr lang="en-US" altLang="zh-CN" dirty="0"/>
              <a:t>all-trans retinoic acid (ATRA</a:t>
            </a:r>
            <a:r>
              <a:rPr lang="en-US" altLang="zh-CN" dirty="0" smtClean="0"/>
              <a:t>) </a:t>
            </a:r>
            <a:r>
              <a:rPr lang="en-US" altLang="zh-CN" dirty="0"/>
              <a:t>opened a new page in </a:t>
            </a:r>
            <a:r>
              <a:rPr lang="en-US" altLang="zh-CN" dirty="0" smtClean="0"/>
              <a:t>the history </a:t>
            </a:r>
            <a:r>
              <a:rPr lang="en-US" altLang="zh-CN" dirty="0"/>
              <a:t>of APL </a:t>
            </a:r>
            <a:r>
              <a:rPr lang="en-US" altLang="zh-CN" dirty="0" smtClean="0"/>
              <a:t>treatment (</a:t>
            </a:r>
            <a:r>
              <a:rPr lang="zh-CN" altLang="en-US" dirty="0"/>
              <a:t>王振义，陈</a:t>
            </a:r>
            <a:r>
              <a:rPr lang="zh-CN" altLang="en-US" dirty="0" smtClean="0"/>
              <a:t>竺</a:t>
            </a:r>
            <a:r>
              <a:rPr lang="en-US" altLang="zh-CN" dirty="0" smtClean="0"/>
              <a:t>). </a:t>
            </a:r>
            <a:r>
              <a:rPr lang="en-US" altLang="zh-CN" dirty="0"/>
              <a:t>Optimization of the ATRA-based </a:t>
            </a:r>
            <a:r>
              <a:rPr lang="en-US" altLang="zh-CN" dirty="0" smtClean="0"/>
              <a:t>regimens combining ATRA </a:t>
            </a:r>
            <a:r>
              <a:rPr lang="en-US" altLang="zh-CN" dirty="0"/>
              <a:t>and CT has further raised the CR rate up </a:t>
            </a:r>
            <a:r>
              <a:rPr lang="en-US" altLang="zh-CN" dirty="0" smtClean="0"/>
              <a:t>to 90</a:t>
            </a:r>
            <a:r>
              <a:rPr lang="en-US" altLang="zh-CN" dirty="0"/>
              <a:t>% to 95%, and a 6-year DFS up to 86% ( 10%) in </a:t>
            </a:r>
            <a:r>
              <a:rPr lang="en-US" altLang="zh-CN" dirty="0" smtClean="0"/>
              <a:t>low-risk patients </a:t>
            </a:r>
            <a:r>
              <a:rPr lang="en-US" altLang="zh-CN" dirty="0"/>
              <a:t>in a report (Table 1).</a:t>
            </a:r>
            <a:endParaRPr lang="zh-CN" altLang="en-US" dirty="0"/>
          </a:p>
        </p:txBody>
      </p:sp>
    </p:spTree>
    <p:extLst>
      <p:ext uri="{BB962C8B-B14F-4D97-AF65-F5344CB8AC3E}">
        <p14:creationId xmlns:p14="http://schemas.microsoft.com/office/powerpoint/2010/main" val="1819780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9808" y="419261"/>
            <a:ext cx="11183112" cy="954107"/>
          </a:xfrm>
          <a:prstGeom prst="rect">
            <a:avLst/>
          </a:prstGeom>
        </p:spPr>
        <p:txBody>
          <a:bodyPr wrap="square">
            <a:spAutoFit/>
          </a:bodyPr>
          <a:lstStyle/>
          <a:p>
            <a:pPr algn="ctr"/>
            <a:r>
              <a:rPr lang="en-US" altLang="zh-CN" sz="2800" dirty="0">
                <a:solidFill>
                  <a:srgbClr val="1271FF"/>
                </a:solidFill>
                <a:latin typeface="ACaslonPro-Regular"/>
              </a:rPr>
              <a:t>16.3 Differentiation, apoptosis, and cell cycle </a:t>
            </a:r>
            <a:r>
              <a:rPr lang="en-US" altLang="zh-CN" sz="2800" dirty="0" smtClean="0">
                <a:solidFill>
                  <a:srgbClr val="1271FF"/>
                </a:solidFill>
                <a:latin typeface="ACaslonPro-Regular"/>
              </a:rPr>
              <a:t>checkpoints can </a:t>
            </a:r>
            <a:r>
              <a:rPr lang="en-US" altLang="zh-CN" sz="2800" dirty="0">
                <a:solidFill>
                  <a:srgbClr val="1271FF"/>
                </a:solidFill>
                <a:latin typeface="ACaslonPro-Regular"/>
              </a:rPr>
              <a:t>be exploited to kill cancer cells</a:t>
            </a:r>
            <a:endParaRPr lang="zh-CN" altLang="en-US" sz="2800" dirty="0"/>
          </a:p>
        </p:txBody>
      </p:sp>
      <p:sp>
        <p:nvSpPr>
          <p:cNvPr id="4" name="Rectangle 3"/>
          <p:cNvSpPr/>
          <p:nvPr/>
        </p:nvSpPr>
        <p:spPr>
          <a:xfrm>
            <a:off x="880517" y="1884605"/>
            <a:ext cx="10512552" cy="1754326"/>
          </a:xfrm>
          <a:prstGeom prst="rect">
            <a:avLst/>
          </a:prstGeom>
        </p:spPr>
        <p:txBody>
          <a:bodyPr wrap="square">
            <a:spAutoFit/>
          </a:bodyPr>
          <a:lstStyle/>
          <a:p>
            <a:r>
              <a:rPr lang="en-US" altLang="zh-CN" dirty="0">
                <a:solidFill>
                  <a:srgbClr val="000000"/>
                </a:solidFill>
                <a:latin typeface="UtopiaStd-Regular"/>
              </a:rPr>
              <a:t>The prominent exception has </a:t>
            </a:r>
            <a:r>
              <a:rPr lang="en-US" altLang="zh-CN" dirty="0" smtClean="0">
                <a:solidFill>
                  <a:srgbClr val="000000"/>
                </a:solidFill>
                <a:latin typeface="UtopiaStd-Regular"/>
              </a:rPr>
              <a:t>been one </a:t>
            </a:r>
            <a:r>
              <a:rPr lang="en-US" altLang="zh-CN" dirty="0">
                <a:solidFill>
                  <a:srgbClr val="000000"/>
                </a:solidFill>
                <a:latin typeface="UtopiaStd-Regular"/>
              </a:rPr>
              <a:t>form of treatment of acute </a:t>
            </a:r>
            <a:r>
              <a:rPr lang="en-US" altLang="zh-CN" dirty="0" err="1">
                <a:solidFill>
                  <a:srgbClr val="000000"/>
                </a:solidFill>
                <a:latin typeface="UtopiaStd-Regular"/>
              </a:rPr>
              <a:t>promyelocytic</a:t>
            </a:r>
            <a:r>
              <a:rPr lang="en-US" altLang="zh-CN" dirty="0">
                <a:solidFill>
                  <a:srgbClr val="000000"/>
                </a:solidFill>
                <a:latin typeface="UtopiaStd-Regular"/>
              </a:rPr>
              <a:t> leukemia (</a:t>
            </a:r>
            <a:r>
              <a:rPr lang="en-US" altLang="zh-CN" dirty="0" smtClean="0">
                <a:solidFill>
                  <a:srgbClr val="000000"/>
                </a:solidFill>
                <a:latin typeface="UtopiaStd-Regular"/>
              </a:rPr>
              <a:t>APL,</a:t>
            </a:r>
            <a:r>
              <a:rPr lang="zh-CN" altLang="en-US" dirty="0"/>
              <a:t>急性早幼粒细胞白血病</a:t>
            </a:r>
            <a:r>
              <a:rPr lang="en-US" altLang="zh-CN" dirty="0" smtClean="0">
                <a:solidFill>
                  <a:srgbClr val="000000"/>
                </a:solidFill>
                <a:latin typeface="UtopiaStd-Regular"/>
              </a:rPr>
              <a:t>). </a:t>
            </a:r>
            <a:r>
              <a:rPr lang="en-US" altLang="zh-CN" dirty="0">
                <a:solidFill>
                  <a:srgbClr val="000000"/>
                </a:solidFill>
                <a:latin typeface="UtopiaStd-Regular"/>
              </a:rPr>
              <a:t>In the course of </a:t>
            </a:r>
            <a:r>
              <a:rPr lang="en-US" altLang="zh-CN" dirty="0" smtClean="0">
                <a:solidFill>
                  <a:srgbClr val="000000"/>
                </a:solidFill>
                <a:latin typeface="UtopiaStd-Regular"/>
              </a:rPr>
              <a:t>this therapy</a:t>
            </a:r>
            <a:r>
              <a:rPr lang="en-US" altLang="zh-CN" dirty="0">
                <a:solidFill>
                  <a:srgbClr val="000000"/>
                </a:solidFill>
                <a:latin typeface="UtopiaStd-Regular"/>
              </a:rPr>
              <a:t>, the undifferentiated leukemic </a:t>
            </a:r>
            <a:r>
              <a:rPr lang="en-US" altLang="zh-CN" b="1" dirty="0">
                <a:solidFill>
                  <a:srgbClr val="000000"/>
                </a:solidFill>
                <a:latin typeface="UtopiaStd-Bold"/>
              </a:rPr>
              <a:t>blast </a:t>
            </a:r>
            <a:r>
              <a:rPr lang="en-US" altLang="zh-CN" dirty="0">
                <a:solidFill>
                  <a:srgbClr val="000000"/>
                </a:solidFill>
                <a:latin typeface="UtopiaStd-Regular"/>
              </a:rPr>
              <a:t>cells can be induced to differentiate </a:t>
            </a:r>
            <a:r>
              <a:rPr lang="en-US" altLang="zh-CN" dirty="0" smtClean="0">
                <a:solidFill>
                  <a:srgbClr val="000000"/>
                </a:solidFill>
                <a:latin typeface="UtopiaStd-Regular"/>
              </a:rPr>
              <a:t>into neutrophils </a:t>
            </a:r>
            <a:r>
              <a:rPr lang="en-US" altLang="zh-CN" dirty="0">
                <a:solidFill>
                  <a:srgbClr val="000000"/>
                </a:solidFill>
                <a:latin typeface="UtopiaStd-Regular"/>
              </a:rPr>
              <a:t>by treatment with </a:t>
            </a:r>
            <a:r>
              <a:rPr lang="en-US" altLang="zh-CN" dirty="0">
                <a:solidFill>
                  <a:srgbClr val="FF0000"/>
                </a:solidFill>
                <a:latin typeface="UtopiaStd-Regular"/>
              </a:rPr>
              <a:t>all-</a:t>
            </a:r>
            <a:r>
              <a:rPr lang="en-US" altLang="zh-CN" i="1" dirty="0">
                <a:solidFill>
                  <a:srgbClr val="FF0000"/>
                </a:solidFill>
                <a:latin typeface="UtopiaStd-Italic"/>
              </a:rPr>
              <a:t>trans</a:t>
            </a:r>
            <a:r>
              <a:rPr lang="en-US" altLang="zh-CN" dirty="0">
                <a:solidFill>
                  <a:srgbClr val="FF0000"/>
                </a:solidFill>
                <a:latin typeface="UtopiaStd-Regular"/>
              </a:rPr>
              <a:t>-retinoic acid (ATRA</a:t>
            </a:r>
            <a:r>
              <a:rPr lang="en-US" altLang="zh-CN" dirty="0">
                <a:solidFill>
                  <a:srgbClr val="000000"/>
                </a:solidFill>
                <a:latin typeface="UtopiaStd-Regular"/>
              </a:rPr>
              <a:t>; </a:t>
            </a:r>
            <a:r>
              <a:rPr lang="en-US" altLang="zh-CN" dirty="0">
                <a:solidFill>
                  <a:srgbClr val="1271FF"/>
                </a:solidFill>
                <a:latin typeface="UtopiaStd-Semibold"/>
              </a:rPr>
              <a:t>Figure 16.7B</a:t>
            </a:r>
            <a:r>
              <a:rPr lang="en-US" altLang="zh-CN" dirty="0">
                <a:solidFill>
                  <a:srgbClr val="000000"/>
                </a:solidFill>
                <a:latin typeface="UtopiaStd-Regular"/>
              </a:rPr>
              <a:t>). </a:t>
            </a:r>
            <a:r>
              <a:rPr lang="en-US" altLang="zh-CN" dirty="0" smtClean="0">
                <a:solidFill>
                  <a:srgbClr val="000000"/>
                </a:solidFill>
                <a:latin typeface="UtopiaStd-Regular"/>
              </a:rPr>
              <a:t>Treatment of </a:t>
            </a:r>
            <a:r>
              <a:rPr lang="en-US" altLang="zh-CN" dirty="0">
                <a:solidFill>
                  <a:srgbClr val="000000"/>
                </a:solidFill>
                <a:latin typeface="UtopiaStd-Regular"/>
              </a:rPr>
              <a:t>APL patients with ATRA together with concomitant chemotherapy often results </a:t>
            </a:r>
            <a:r>
              <a:rPr lang="en-US" altLang="zh-CN" dirty="0" smtClean="0">
                <a:solidFill>
                  <a:srgbClr val="000000"/>
                </a:solidFill>
                <a:latin typeface="UtopiaStd-Regular"/>
              </a:rPr>
              <a:t>in complete </a:t>
            </a:r>
            <a:r>
              <a:rPr lang="en-US" altLang="zh-CN" b="1" dirty="0">
                <a:solidFill>
                  <a:srgbClr val="000000"/>
                </a:solidFill>
                <a:latin typeface="UtopiaStd-Bold"/>
              </a:rPr>
              <a:t>remissions</a:t>
            </a:r>
            <a:r>
              <a:rPr lang="en-US" altLang="zh-CN" dirty="0">
                <a:solidFill>
                  <a:srgbClr val="000000"/>
                </a:solidFill>
                <a:latin typeface="UtopiaStd-Regular"/>
              </a:rPr>
              <a:t>, with 5-year survival rates approaching 75 to 85%—suggestive </a:t>
            </a:r>
            <a:r>
              <a:rPr lang="en-US" altLang="zh-CN" dirty="0" smtClean="0">
                <a:solidFill>
                  <a:srgbClr val="000000"/>
                </a:solidFill>
                <a:latin typeface="UtopiaStd-Regular"/>
              </a:rPr>
              <a:t>of complete </a:t>
            </a:r>
            <a:r>
              <a:rPr lang="en-US" altLang="zh-CN" dirty="0">
                <a:solidFill>
                  <a:srgbClr val="000000"/>
                </a:solidFill>
                <a:latin typeface="UtopiaStd-Regular"/>
              </a:rPr>
              <a:t>cures.</a:t>
            </a:r>
            <a:endParaRPr lang="zh-CN" altLang="en-US" dirty="0"/>
          </a:p>
        </p:txBody>
      </p:sp>
      <p:sp>
        <p:nvSpPr>
          <p:cNvPr id="5" name="TextBox 4"/>
          <p:cNvSpPr txBox="1"/>
          <p:nvPr/>
        </p:nvSpPr>
        <p:spPr>
          <a:xfrm>
            <a:off x="8978265" y="6345936"/>
            <a:ext cx="2954655" cy="369332"/>
          </a:xfrm>
          <a:prstGeom prst="rect">
            <a:avLst/>
          </a:prstGeom>
          <a:noFill/>
        </p:spPr>
        <p:txBody>
          <a:bodyPr wrap="none" rtlCol="0">
            <a:spAutoFit/>
          </a:bodyPr>
          <a:lstStyle/>
          <a:p>
            <a:r>
              <a:rPr lang="zh-CN" altLang="en-US" dirty="0" smtClean="0"/>
              <a:t>上海血研所，王振义，陈竺</a:t>
            </a:r>
            <a:endParaRPr lang="zh-CN" altLang="en-US" dirty="0"/>
          </a:p>
        </p:txBody>
      </p:sp>
      <p:sp>
        <p:nvSpPr>
          <p:cNvPr id="2" name="Rectangle 1"/>
          <p:cNvSpPr/>
          <p:nvPr/>
        </p:nvSpPr>
        <p:spPr>
          <a:xfrm>
            <a:off x="880872" y="4019936"/>
            <a:ext cx="10512552" cy="1200329"/>
          </a:xfrm>
          <a:prstGeom prst="rect">
            <a:avLst/>
          </a:prstGeom>
        </p:spPr>
        <p:txBody>
          <a:bodyPr wrap="square">
            <a:spAutoFit/>
          </a:bodyPr>
          <a:lstStyle/>
          <a:p>
            <a:r>
              <a:rPr lang="en-US" altLang="zh-CN" dirty="0">
                <a:latin typeface="UtopiaStd-Regular"/>
              </a:rPr>
              <a:t>A complementary treatment derives from the use of </a:t>
            </a:r>
            <a:r>
              <a:rPr lang="en-US" altLang="zh-CN" dirty="0">
                <a:solidFill>
                  <a:srgbClr val="FF0000"/>
                </a:solidFill>
                <a:latin typeface="UtopiaStd-Regular"/>
              </a:rPr>
              <a:t>arsenic </a:t>
            </a:r>
            <a:r>
              <a:rPr lang="en-US" altLang="zh-CN" dirty="0" smtClean="0">
                <a:solidFill>
                  <a:srgbClr val="FF0000"/>
                </a:solidFill>
                <a:latin typeface="UtopiaStd-Regular"/>
              </a:rPr>
              <a:t>trioxide</a:t>
            </a:r>
            <a:r>
              <a:rPr lang="en-US" altLang="zh-CN" dirty="0" smtClean="0">
                <a:latin typeface="UtopiaStd-Regular"/>
              </a:rPr>
              <a:t>, </a:t>
            </a:r>
            <a:r>
              <a:rPr lang="en-US" altLang="zh-CN" dirty="0">
                <a:latin typeface="UtopiaStd-Regular"/>
              </a:rPr>
              <a:t>first discovered in China, which </a:t>
            </a:r>
            <a:r>
              <a:rPr lang="en-US" altLang="zh-CN" dirty="0" smtClean="0">
                <a:latin typeface="UtopiaStd-Regular"/>
              </a:rPr>
              <a:t>also drives </a:t>
            </a:r>
            <a:r>
              <a:rPr lang="en-US" altLang="zh-CN" dirty="0">
                <a:latin typeface="UtopiaStd-Regular"/>
              </a:rPr>
              <a:t>degradation of PML-RARα; when applied together with ATRA, the two </a:t>
            </a:r>
            <a:r>
              <a:rPr lang="en-US" altLang="zh-CN" dirty="0" smtClean="0">
                <a:latin typeface="UtopiaStd-Regular"/>
              </a:rPr>
              <a:t>agents achieve </a:t>
            </a:r>
            <a:r>
              <a:rPr lang="en-US" altLang="zh-CN" dirty="0">
                <a:latin typeface="UtopiaStd-Regular"/>
              </a:rPr>
              <a:t>a greater than 90% cure rate of APLs. Arsenic is usually portrayed as a </a:t>
            </a:r>
            <a:r>
              <a:rPr lang="en-US" altLang="zh-CN" dirty="0" smtClean="0">
                <a:latin typeface="UtopiaStd-Regular"/>
              </a:rPr>
              <a:t>highly toxic </a:t>
            </a:r>
            <a:r>
              <a:rPr lang="en-US" altLang="zh-CN" dirty="0">
                <a:latin typeface="UtopiaStd-Regular"/>
              </a:rPr>
              <a:t>poison, whereas in this case it is clearly a remarkable lifesaver!</a:t>
            </a:r>
            <a:endParaRPr lang="zh-CN" altLang="en-US" dirty="0"/>
          </a:p>
        </p:txBody>
      </p:sp>
      <p:sp>
        <p:nvSpPr>
          <p:cNvPr id="7" name="Rectangle 6"/>
          <p:cNvSpPr/>
          <p:nvPr/>
        </p:nvSpPr>
        <p:spPr>
          <a:xfrm>
            <a:off x="880872" y="5731502"/>
            <a:ext cx="5881931" cy="369332"/>
          </a:xfrm>
          <a:prstGeom prst="rect">
            <a:avLst/>
          </a:prstGeom>
        </p:spPr>
        <p:txBody>
          <a:bodyPr wrap="none">
            <a:spAutoFit/>
          </a:bodyPr>
          <a:lstStyle/>
          <a:p>
            <a:r>
              <a:rPr lang="en-US" altLang="zh-CN" dirty="0"/>
              <a:t>10-year survival rate was estimated to be approximately 77%</a:t>
            </a:r>
            <a:endParaRPr lang="zh-CN" altLang="en-US" dirty="0"/>
          </a:p>
        </p:txBody>
      </p:sp>
    </p:spTree>
    <p:extLst>
      <p:ext uri="{BB962C8B-B14F-4D97-AF65-F5344CB8AC3E}">
        <p14:creationId xmlns:p14="http://schemas.microsoft.com/office/powerpoint/2010/main" val="3440599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figure_16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49" y="1558388"/>
            <a:ext cx="7165339" cy="508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263015" y="224135"/>
            <a:ext cx="10204704" cy="954107"/>
          </a:xfrm>
          <a:prstGeom prst="rect">
            <a:avLst/>
          </a:prstGeom>
        </p:spPr>
        <p:txBody>
          <a:bodyPr wrap="square">
            <a:spAutoFit/>
          </a:bodyPr>
          <a:lstStyle/>
          <a:p>
            <a:pPr algn="ctr"/>
            <a:r>
              <a:rPr lang="en-US" altLang="zh-CN" sz="2800" b="1" dirty="0">
                <a:solidFill>
                  <a:srgbClr val="1271FF"/>
                </a:solidFill>
                <a:latin typeface="FrutigerLTStd-Bold"/>
              </a:rPr>
              <a:t>Figure 16.7 </a:t>
            </a:r>
            <a:r>
              <a:rPr lang="en-US" altLang="zh-CN" sz="2800" b="1" dirty="0">
                <a:solidFill>
                  <a:srgbClr val="000000"/>
                </a:solidFill>
                <a:latin typeface="FrutigerLTStd-Bold"/>
              </a:rPr>
              <a:t>Retinoic acid and </a:t>
            </a:r>
            <a:r>
              <a:rPr lang="en-US" altLang="zh-CN" sz="2800" b="1" dirty="0" smtClean="0">
                <a:solidFill>
                  <a:srgbClr val="000000"/>
                </a:solidFill>
                <a:latin typeface="FrutigerLTStd-Bold"/>
              </a:rPr>
              <a:t>induced differentiation of cancer </a:t>
            </a:r>
            <a:r>
              <a:rPr lang="en-US" altLang="zh-CN" sz="2800" b="1" dirty="0">
                <a:solidFill>
                  <a:srgbClr val="000000"/>
                </a:solidFill>
                <a:latin typeface="FrutigerLTStd-Bold"/>
              </a:rPr>
              <a:t>cells</a:t>
            </a:r>
            <a:endParaRPr lang="zh-CN" altLang="en-US" sz="2800" dirty="0"/>
          </a:p>
        </p:txBody>
      </p:sp>
      <p:sp>
        <p:nvSpPr>
          <p:cNvPr id="3" name="TextBox 2"/>
          <p:cNvSpPr txBox="1"/>
          <p:nvPr/>
        </p:nvSpPr>
        <p:spPr>
          <a:xfrm>
            <a:off x="7946136" y="3273552"/>
            <a:ext cx="2566921" cy="369332"/>
          </a:xfrm>
          <a:prstGeom prst="rect">
            <a:avLst/>
          </a:prstGeom>
          <a:noFill/>
        </p:spPr>
        <p:txBody>
          <a:bodyPr wrap="none" rtlCol="0">
            <a:spAutoFit/>
          </a:bodyPr>
          <a:lstStyle/>
          <a:p>
            <a:r>
              <a:rPr lang="en-US" altLang="zh-CN" dirty="0" smtClean="0"/>
              <a:t>PML-</a:t>
            </a:r>
            <a:r>
              <a:rPr lang="en-US" altLang="zh-CN" dirty="0" err="1" smtClean="0"/>
              <a:t>RAR</a:t>
            </a:r>
            <a:r>
              <a:rPr lang="en-US" altLang="zh-CN" dirty="0" err="1" smtClean="0">
                <a:latin typeface="Symbol" panose="05050102010706020507" pitchFamily="18" charset="2"/>
              </a:rPr>
              <a:t>a</a:t>
            </a:r>
            <a:r>
              <a:rPr lang="en-US" altLang="zh-CN" dirty="0" smtClean="0"/>
              <a:t> fusion protein</a:t>
            </a:r>
            <a:endParaRPr lang="zh-CN" altLang="en-US" dirty="0"/>
          </a:p>
        </p:txBody>
      </p:sp>
    </p:spTree>
    <p:extLst>
      <p:ext uri="{BB962C8B-B14F-4D97-AF65-F5344CB8AC3E}">
        <p14:creationId xmlns:p14="http://schemas.microsoft.com/office/powerpoint/2010/main" val="3402211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figure_16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64" y="325120"/>
            <a:ext cx="2363788"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734120" y="580437"/>
            <a:ext cx="8879354" cy="523220"/>
          </a:xfrm>
          <a:prstGeom prst="rect">
            <a:avLst/>
          </a:prstGeom>
        </p:spPr>
        <p:txBody>
          <a:bodyPr wrap="none">
            <a:spAutoFit/>
          </a:bodyPr>
          <a:lstStyle/>
          <a:p>
            <a:r>
              <a:rPr lang="en-US" altLang="zh-CN" sz="2800" b="1" dirty="0">
                <a:solidFill>
                  <a:srgbClr val="1271FF"/>
                </a:solidFill>
                <a:latin typeface="FrutigerLTStd-Bold"/>
              </a:rPr>
              <a:t>Figure 16.8 </a:t>
            </a:r>
            <a:r>
              <a:rPr lang="en-US" altLang="zh-CN" sz="2800" b="1" dirty="0">
                <a:solidFill>
                  <a:srgbClr val="000000"/>
                </a:solidFill>
                <a:latin typeface="FrutigerLTStd-Bold"/>
              </a:rPr>
              <a:t>Chemotherapy and mitotic catastrophe</a:t>
            </a:r>
            <a:endParaRPr lang="zh-CN" altLang="en-US" sz="2800" dirty="0"/>
          </a:p>
        </p:txBody>
      </p:sp>
      <p:sp>
        <p:nvSpPr>
          <p:cNvPr id="3" name="Rectangle 2"/>
          <p:cNvSpPr/>
          <p:nvPr/>
        </p:nvSpPr>
        <p:spPr>
          <a:xfrm>
            <a:off x="2978225" y="2126730"/>
            <a:ext cx="8391144" cy="3139321"/>
          </a:xfrm>
          <a:prstGeom prst="rect">
            <a:avLst/>
          </a:prstGeom>
        </p:spPr>
        <p:txBody>
          <a:bodyPr wrap="square">
            <a:spAutoFit/>
          </a:bodyPr>
          <a:lstStyle/>
          <a:p>
            <a:r>
              <a:rPr lang="en-US" altLang="zh-CN" dirty="0" smtClean="0">
                <a:solidFill>
                  <a:srgbClr val="000000"/>
                </a:solidFill>
                <a:latin typeface="FrutigerLTStd-Light"/>
              </a:rPr>
              <a:t>Many chemotherapeutic </a:t>
            </a:r>
            <a:r>
              <a:rPr lang="en-US" altLang="zh-CN" dirty="0">
                <a:solidFill>
                  <a:srgbClr val="000000"/>
                </a:solidFill>
                <a:latin typeface="FrutigerLTStd-Light"/>
              </a:rPr>
              <a:t>drugs may damage the chromosomes of cancer cells.</a:t>
            </a:r>
          </a:p>
          <a:p>
            <a:r>
              <a:rPr lang="en-US" altLang="zh-CN" dirty="0">
                <a:solidFill>
                  <a:srgbClr val="000000"/>
                </a:solidFill>
                <a:latin typeface="FrutigerLTStd-Light"/>
              </a:rPr>
              <a:t>Because some cancer cells lack key G</a:t>
            </a:r>
            <a:r>
              <a:rPr lang="en-US" altLang="zh-CN" sz="800" dirty="0">
                <a:solidFill>
                  <a:srgbClr val="000000"/>
                </a:solidFill>
                <a:latin typeface="FrutigerLTStd-Light"/>
              </a:rPr>
              <a:t>2</a:t>
            </a:r>
            <a:r>
              <a:rPr lang="en-US" altLang="zh-CN" dirty="0">
                <a:solidFill>
                  <a:srgbClr val="000000"/>
                </a:solidFill>
                <a:latin typeface="FrutigerLTStd-Light"/>
              </a:rPr>
              <a:t>/M checkpoint controls, they may</a:t>
            </a:r>
          </a:p>
          <a:p>
            <a:r>
              <a:rPr lang="en-US" altLang="zh-CN" dirty="0">
                <a:solidFill>
                  <a:srgbClr val="000000"/>
                </a:solidFill>
                <a:latin typeface="FrutigerLTStd-Light"/>
              </a:rPr>
              <a:t>advance into mitosis without having repaired the chromosomal damage.</a:t>
            </a:r>
          </a:p>
          <a:p>
            <a:r>
              <a:rPr lang="en-US" altLang="zh-CN" dirty="0">
                <a:solidFill>
                  <a:srgbClr val="000000"/>
                </a:solidFill>
                <a:latin typeface="FrutigerLTStd-Light"/>
              </a:rPr>
              <a:t>This may cause them to enter into “mitotic catastrophe” that results</a:t>
            </a:r>
          </a:p>
          <a:p>
            <a:r>
              <a:rPr lang="en-US" altLang="zh-CN" dirty="0">
                <a:solidFill>
                  <a:srgbClr val="000000"/>
                </a:solidFill>
                <a:latin typeface="FrutigerLTStd-Light"/>
              </a:rPr>
              <a:t>in aneuploidy, polyploidy, formation of micronuclei, and the eventual</a:t>
            </a:r>
          </a:p>
          <a:p>
            <a:r>
              <a:rPr lang="en-US" altLang="zh-CN" dirty="0">
                <a:solidFill>
                  <a:srgbClr val="000000"/>
                </a:solidFill>
                <a:latin typeface="FrutigerLTStd-Light"/>
              </a:rPr>
              <a:t>death of these cells. Seen here are the effects of low doses (50 ng/ml)</a:t>
            </a:r>
          </a:p>
          <a:p>
            <a:r>
              <a:rPr lang="en-US" altLang="zh-CN" dirty="0">
                <a:solidFill>
                  <a:srgbClr val="000000"/>
                </a:solidFill>
                <a:latin typeface="FrutigerLTStd-Light"/>
              </a:rPr>
              <a:t>of doxorubicin, a widely used chemotherapeutic drug, on Huh-7 human</a:t>
            </a:r>
          </a:p>
          <a:p>
            <a:r>
              <a:rPr lang="en-US" altLang="zh-CN" dirty="0" err="1">
                <a:solidFill>
                  <a:srgbClr val="000000"/>
                </a:solidFill>
                <a:latin typeface="FrutigerLTStd-Light"/>
              </a:rPr>
              <a:t>hepatoma</a:t>
            </a:r>
            <a:r>
              <a:rPr lang="en-US" altLang="zh-CN" dirty="0">
                <a:solidFill>
                  <a:srgbClr val="000000"/>
                </a:solidFill>
                <a:latin typeface="FrutigerLTStd-Light"/>
              </a:rPr>
              <a:t> cells. Over a period of 9 days, the nuclei of these cells grow</a:t>
            </a:r>
          </a:p>
          <a:p>
            <a:r>
              <a:rPr lang="en-US" altLang="zh-CN" dirty="0">
                <a:solidFill>
                  <a:srgbClr val="000000"/>
                </a:solidFill>
                <a:latin typeface="FrutigerLTStd-Light"/>
              </a:rPr>
              <a:t>larger or smaller and many eventually fragment into micronuclei, each</a:t>
            </a:r>
          </a:p>
          <a:p>
            <a:r>
              <a:rPr lang="en-US" altLang="zh-CN" dirty="0">
                <a:solidFill>
                  <a:srgbClr val="000000"/>
                </a:solidFill>
                <a:latin typeface="FrutigerLTStd-Light"/>
              </a:rPr>
              <a:t>of which carries a small number of chromosomes; this leads eventually</a:t>
            </a:r>
          </a:p>
          <a:p>
            <a:r>
              <a:rPr lang="en-US" altLang="zh-CN" dirty="0">
                <a:solidFill>
                  <a:srgbClr val="000000"/>
                </a:solidFill>
                <a:latin typeface="FrutigerLTStd-Light"/>
              </a:rPr>
              <a:t>to cell death, often by apoptosis.</a:t>
            </a:r>
            <a:endParaRPr lang="zh-CN" altLang="en-US" dirty="0"/>
          </a:p>
        </p:txBody>
      </p:sp>
    </p:spTree>
    <p:extLst>
      <p:ext uri="{BB962C8B-B14F-4D97-AF65-F5344CB8AC3E}">
        <p14:creationId xmlns:p14="http://schemas.microsoft.com/office/powerpoint/2010/main" val="1930895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2104" y="1227296"/>
            <a:ext cx="10552176" cy="1957524"/>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16.4 Functional considerations dictate that only a </a:t>
            </a:r>
            <a:r>
              <a:rPr lang="en-US" altLang="zh-CN" sz="2800" dirty="0" smtClean="0">
                <a:solidFill>
                  <a:srgbClr val="1271FF"/>
                </a:solidFill>
                <a:latin typeface="ACaslonPro-Regular"/>
              </a:rPr>
              <a:t>subset of </a:t>
            </a:r>
            <a:r>
              <a:rPr lang="en-US" altLang="zh-CN" sz="2800" dirty="0">
                <a:solidFill>
                  <a:srgbClr val="1271FF"/>
                </a:solidFill>
                <a:latin typeface="ACaslonPro-Regular"/>
              </a:rPr>
              <a:t>the defective proteins in cancer cells are </a:t>
            </a:r>
            <a:r>
              <a:rPr lang="en-US" altLang="zh-CN" sz="2800" dirty="0" smtClean="0">
                <a:solidFill>
                  <a:srgbClr val="1271FF"/>
                </a:solidFill>
                <a:latin typeface="ACaslonPro-Regular"/>
              </a:rPr>
              <a:t>attractive targets </a:t>
            </a:r>
            <a:r>
              <a:rPr lang="en-US" altLang="zh-CN" sz="2800" dirty="0">
                <a:solidFill>
                  <a:srgbClr val="1271FF"/>
                </a:solidFill>
                <a:latin typeface="ACaslonPro-Regular"/>
              </a:rPr>
              <a:t>for drug development</a:t>
            </a:r>
            <a:endParaRPr lang="zh-CN" altLang="en-US" sz="2800" dirty="0"/>
          </a:p>
        </p:txBody>
      </p:sp>
    </p:spTree>
    <p:extLst>
      <p:ext uri="{BB962C8B-B14F-4D97-AF65-F5344CB8AC3E}">
        <p14:creationId xmlns:p14="http://schemas.microsoft.com/office/powerpoint/2010/main" val="2696649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figure_16_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53" y="1536192"/>
            <a:ext cx="6849197" cy="5062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216152" y="361295"/>
            <a:ext cx="9390888" cy="954107"/>
          </a:xfrm>
          <a:prstGeom prst="rect">
            <a:avLst/>
          </a:prstGeom>
        </p:spPr>
        <p:txBody>
          <a:bodyPr wrap="square">
            <a:spAutoFit/>
          </a:bodyPr>
          <a:lstStyle/>
          <a:p>
            <a:pPr algn="ctr"/>
            <a:r>
              <a:rPr lang="en-US" altLang="zh-CN" sz="2800" b="1" dirty="0">
                <a:solidFill>
                  <a:srgbClr val="1271FF"/>
                </a:solidFill>
                <a:latin typeface="FrutigerLTStd-Bold"/>
              </a:rPr>
              <a:t>Figure 16.9 </a:t>
            </a:r>
            <a:r>
              <a:rPr lang="en-US" altLang="zh-CN" sz="2800" b="1" dirty="0">
                <a:solidFill>
                  <a:srgbClr val="000000"/>
                </a:solidFill>
                <a:latin typeface="FrutigerLTStd-Bold"/>
              </a:rPr>
              <a:t>Inhibition of </a:t>
            </a:r>
            <a:r>
              <a:rPr lang="en-US" altLang="zh-CN" sz="2800" b="1" dirty="0" smtClean="0">
                <a:solidFill>
                  <a:srgbClr val="000000"/>
                </a:solidFill>
                <a:latin typeface="FrutigerLTStd-Bold"/>
              </a:rPr>
              <a:t>tumor growth </a:t>
            </a:r>
            <a:r>
              <a:rPr lang="en-US" altLang="zh-CN" sz="2800" b="1" dirty="0">
                <a:solidFill>
                  <a:srgbClr val="000000"/>
                </a:solidFill>
                <a:latin typeface="FrutigerLTStd-Bold"/>
              </a:rPr>
              <a:t>by targeting </a:t>
            </a:r>
            <a:r>
              <a:rPr lang="en-US" altLang="zh-CN" sz="2800" b="1" dirty="0" smtClean="0">
                <a:solidFill>
                  <a:srgbClr val="000000"/>
                </a:solidFill>
                <a:latin typeface="FrutigerLTStd-Bold"/>
              </a:rPr>
              <a:t>downstream signaling </a:t>
            </a:r>
            <a:r>
              <a:rPr lang="en-US" altLang="zh-CN" sz="2800" b="1" dirty="0">
                <a:solidFill>
                  <a:srgbClr val="000000"/>
                </a:solidFill>
                <a:latin typeface="FrutigerLTStd-Bold"/>
              </a:rPr>
              <a:t>elements</a:t>
            </a:r>
            <a:endParaRPr lang="zh-CN" altLang="en-US" sz="2800" dirty="0"/>
          </a:p>
        </p:txBody>
      </p:sp>
    </p:spTree>
    <p:extLst>
      <p:ext uri="{BB962C8B-B14F-4D97-AF65-F5344CB8AC3E}">
        <p14:creationId xmlns:p14="http://schemas.microsoft.com/office/powerpoint/2010/main" val="2294845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ure_16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924" y="1440939"/>
            <a:ext cx="9091258" cy="3614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38911" y="5217402"/>
            <a:ext cx="11672223" cy="1477328"/>
          </a:xfrm>
          <a:prstGeom prst="rect">
            <a:avLst/>
          </a:prstGeom>
        </p:spPr>
        <p:txBody>
          <a:bodyPr wrap="square">
            <a:spAutoFit/>
          </a:bodyPr>
          <a:lstStyle/>
          <a:p>
            <a:r>
              <a:rPr lang="en-US" altLang="zh-CN" dirty="0" smtClean="0">
                <a:solidFill>
                  <a:srgbClr val="000000"/>
                </a:solidFill>
                <a:latin typeface="FrutigerLTStd-Light"/>
              </a:rPr>
              <a:t>(A) Mortality </a:t>
            </a:r>
            <a:r>
              <a:rPr lang="en-US" altLang="zh-CN" dirty="0">
                <a:solidFill>
                  <a:srgbClr val="000000"/>
                </a:solidFill>
                <a:latin typeface="FrutigerLTStd-Light"/>
              </a:rPr>
              <a:t>from </a:t>
            </a:r>
            <a:r>
              <a:rPr lang="en-US" altLang="zh-CN" dirty="0" smtClean="0">
                <a:solidFill>
                  <a:srgbClr val="000000"/>
                </a:solidFill>
                <a:latin typeface="FrutigerLTStd-Light"/>
              </a:rPr>
              <a:t>several</a:t>
            </a:r>
            <a:r>
              <a:rPr lang="zh-CN" altLang="en-US" dirty="0" smtClean="0">
                <a:solidFill>
                  <a:srgbClr val="000000"/>
                </a:solidFill>
                <a:latin typeface="FrutigerLTStd-Light"/>
              </a:rPr>
              <a:t> </a:t>
            </a:r>
            <a:r>
              <a:rPr lang="en-US" altLang="zh-CN" dirty="0" smtClean="0">
                <a:solidFill>
                  <a:srgbClr val="000000"/>
                </a:solidFill>
                <a:latin typeface="FrutigerLTStd-Light"/>
              </a:rPr>
              <a:t>major </a:t>
            </a:r>
            <a:r>
              <a:rPr lang="en-US" altLang="zh-CN" dirty="0">
                <a:solidFill>
                  <a:srgbClr val="000000"/>
                </a:solidFill>
                <a:latin typeface="FrutigerLTStd-Light"/>
              </a:rPr>
              <a:t>killers has declined significantly since </a:t>
            </a:r>
            <a:r>
              <a:rPr lang="en-US" altLang="zh-CN" dirty="0" smtClean="0">
                <a:solidFill>
                  <a:srgbClr val="000000"/>
                </a:solidFill>
                <a:latin typeface="FrutigerLTStd-Light"/>
              </a:rPr>
              <a:t>1930. This is due to</a:t>
            </a:r>
            <a:r>
              <a:rPr lang="zh-CN" altLang="en-US" dirty="0" smtClean="0">
                <a:solidFill>
                  <a:srgbClr val="000000"/>
                </a:solidFill>
                <a:latin typeface="FrutigerLTStd-Light"/>
              </a:rPr>
              <a:t> </a:t>
            </a:r>
            <a:r>
              <a:rPr lang="en-US" altLang="zh-CN" dirty="0" smtClean="0">
                <a:solidFill>
                  <a:srgbClr val="000000"/>
                </a:solidFill>
                <a:latin typeface="FrutigerLTStd-Light"/>
              </a:rPr>
              <a:t>changes in food storage practices and possibly </a:t>
            </a:r>
            <a:r>
              <a:rPr lang="en-US" altLang="zh-CN" i="1" dirty="0" smtClean="0">
                <a:solidFill>
                  <a:srgbClr val="000000"/>
                </a:solidFill>
                <a:latin typeface="FrutigerLTStd-LightItalic"/>
              </a:rPr>
              <a:t>Helicobacter pylori(</a:t>
            </a:r>
            <a:r>
              <a:rPr lang="zh-CN" altLang="en-US" dirty="0"/>
              <a:t>幽门螺旋杆</a:t>
            </a:r>
            <a:r>
              <a:rPr lang="zh-CN" altLang="en-US" dirty="0" smtClean="0"/>
              <a:t>菌</a:t>
            </a:r>
            <a:r>
              <a:rPr lang="en-US" altLang="zh-CN" i="1" dirty="0" smtClean="0">
                <a:solidFill>
                  <a:srgbClr val="000000"/>
                </a:solidFill>
                <a:latin typeface="FrutigerLTStd-LightItalic"/>
              </a:rPr>
              <a:t>) </a:t>
            </a:r>
            <a:r>
              <a:rPr lang="en-US" altLang="zh-CN" dirty="0" smtClean="0">
                <a:solidFill>
                  <a:srgbClr val="000000"/>
                </a:solidFill>
                <a:latin typeface="FrutigerLTStd-Light"/>
              </a:rPr>
              <a:t>infection rates, in the case of </a:t>
            </a:r>
            <a:r>
              <a:rPr lang="en-US" altLang="zh-CN" dirty="0" smtClean="0">
                <a:solidFill>
                  <a:srgbClr val="00B0F0"/>
                </a:solidFill>
                <a:latin typeface="FrutigerLTStd-Light"/>
              </a:rPr>
              <a:t>stomach</a:t>
            </a:r>
            <a:r>
              <a:rPr lang="en-US" altLang="zh-CN" dirty="0" smtClean="0">
                <a:solidFill>
                  <a:srgbClr val="000000"/>
                </a:solidFill>
                <a:latin typeface="FrutigerLTStd-Light"/>
              </a:rPr>
              <a:t> cancer, and to screening, in</a:t>
            </a:r>
            <a:r>
              <a:rPr lang="zh-CN" altLang="en-US" dirty="0" smtClean="0">
                <a:solidFill>
                  <a:srgbClr val="000000"/>
                </a:solidFill>
                <a:latin typeface="FrutigerLTStd-Light"/>
              </a:rPr>
              <a:t> </a:t>
            </a:r>
            <a:r>
              <a:rPr lang="en-US" altLang="zh-CN" dirty="0" smtClean="0">
                <a:solidFill>
                  <a:srgbClr val="000000"/>
                </a:solidFill>
                <a:latin typeface="FrutigerLTStd-Light"/>
              </a:rPr>
              <a:t>the cases of </a:t>
            </a:r>
            <a:r>
              <a:rPr lang="en-US" altLang="zh-CN" dirty="0" smtClean="0">
                <a:solidFill>
                  <a:srgbClr val="00B0F0"/>
                </a:solidFill>
                <a:latin typeface="FrutigerLTStd-Light"/>
              </a:rPr>
              <a:t>uterus</a:t>
            </a:r>
            <a:r>
              <a:rPr lang="zh-CN" altLang="en-US" dirty="0">
                <a:solidFill>
                  <a:srgbClr val="00B0F0"/>
                </a:solidFill>
                <a:latin typeface="FrutigerLTStd-Light"/>
              </a:rPr>
              <a:t>（子宫</a:t>
            </a:r>
            <a:r>
              <a:rPr lang="zh-CN" altLang="en-US" dirty="0" smtClean="0">
                <a:solidFill>
                  <a:srgbClr val="00B0F0"/>
                </a:solidFill>
                <a:latin typeface="FrutigerLTStd-Light"/>
              </a:rPr>
              <a:t>）</a:t>
            </a:r>
            <a:r>
              <a:rPr lang="en-US" altLang="zh-CN" dirty="0" smtClean="0">
                <a:solidFill>
                  <a:srgbClr val="00B0F0"/>
                </a:solidFill>
                <a:latin typeface="FrutigerLTStd-Light"/>
              </a:rPr>
              <a:t>and colorectal </a:t>
            </a:r>
            <a:r>
              <a:rPr lang="en-US" altLang="zh-CN" dirty="0" smtClean="0">
                <a:solidFill>
                  <a:srgbClr val="000000"/>
                </a:solidFill>
                <a:latin typeface="FrutigerLTStd-Light"/>
              </a:rPr>
              <a:t>cancers. </a:t>
            </a:r>
          </a:p>
          <a:p>
            <a:r>
              <a:rPr lang="en-US" altLang="zh-CN" dirty="0" smtClean="0">
                <a:solidFill>
                  <a:srgbClr val="000000"/>
                </a:solidFill>
                <a:latin typeface="FrutigerLTStd-Light"/>
              </a:rPr>
              <a:t>(</a:t>
            </a:r>
            <a:r>
              <a:rPr lang="en-US" altLang="zh-CN" dirty="0">
                <a:solidFill>
                  <a:srgbClr val="000000"/>
                </a:solidFill>
                <a:latin typeface="FrutigerLTStd-Light"/>
              </a:rPr>
              <a:t>B) A number of </a:t>
            </a:r>
            <a:r>
              <a:rPr lang="en-US" altLang="zh-CN" dirty="0" smtClean="0">
                <a:solidFill>
                  <a:srgbClr val="000000"/>
                </a:solidFill>
                <a:latin typeface="FrutigerLTStd-Light"/>
              </a:rPr>
              <a:t>major</a:t>
            </a:r>
            <a:r>
              <a:rPr lang="zh-CN" altLang="en-US" dirty="0" smtClean="0">
                <a:solidFill>
                  <a:srgbClr val="000000"/>
                </a:solidFill>
                <a:latin typeface="FrutigerLTStd-Light"/>
              </a:rPr>
              <a:t> </a:t>
            </a:r>
            <a:r>
              <a:rPr lang="en-US" altLang="zh-CN" dirty="0" smtClean="0">
                <a:solidFill>
                  <a:srgbClr val="000000"/>
                </a:solidFill>
                <a:latin typeface="FrutigerLTStd-Light"/>
              </a:rPr>
              <a:t>sources </a:t>
            </a:r>
            <a:r>
              <a:rPr lang="en-US" altLang="zh-CN" dirty="0">
                <a:solidFill>
                  <a:srgbClr val="000000"/>
                </a:solidFill>
                <a:latin typeface="FrutigerLTStd-Light"/>
              </a:rPr>
              <a:t>of cancer-related death have proven resistant to most </a:t>
            </a:r>
            <a:r>
              <a:rPr lang="en-US" altLang="zh-CN" dirty="0" smtClean="0">
                <a:solidFill>
                  <a:srgbClr val="000000"/>
                </a:solidFill>
                <a:latin typeface="FrutigerLTStd-Light"/>
              </a:rPr>
              <a:t>forms</a:t>
            </a:r>
            <a:r>
              <a:rPr lang="zh-CN" altLang="en-US" dirty="0" smtClean="0">
                <a:solidFill>
                  <a:srgbClr val="000000"/>
                </a:solidFill>
                <a:latin typeface="FrutigerLTStd-Light"/>
              </a:rPr>
              <a:t> </a:t>
            </a:r>
            <a:r>
              <a:rPr lang="en-US" altLang="zh-CN" dirty="0" smtClean="0">
                <a:solidFill>
                  <a:srgbClr val="000000"/>
                </a:solidFill>
                <a:latin typeface="FrutigerLTStd-Light"/>
              </a:rPr>
              <a:t>of </a:t>
            </a:r>
            <a:r>
              <a:rPr lang="en-US" altLang="zh-CN" dirty="0">
                <a:solidFill>
                  <a:srgbClr val="000000"/>
                </a:solidFill>
                <a:latin typeface="FrutigerLTStd-Light"/>
              </a:rPr>
              <a:t>traditional </a:t>
            </a:r>
            <a:r>
              <a:rPr lang="en-US" altLang="zh-CN" dirty="0" smtClean="0">
                <a:solidFill>
                  <a:srgbClr val="000000"/>
                </a:solidFill>
                <a:latin typeface="FrutigerLTStd-Light"/>
              </a:rPr>
              <a:t>therapy. Including </a:t>
            </a:r>
            <a:r>
              <a:rPr lang="en-US" altLang="zh-CN" dirty="0" smtClean="0">
                <a:solidFill>
                  <a:srgbClr val="FF0000"/>
                </a:solidFill>
                <a:latin typeface="FrutigerLTStd-Light"/>
              </a:rPr>
              <a:t>prostate, breast, lung, colorectal, pancreas and ovary cancer</a:t>
            </a:r>
            <a:endParaRPr lang="zh-CN" altLang="en-US" dirty="0">
              <a:solidFill>
                <a:srgbClr val="FF0000"/>
              </a:solidFill>
            </a:endParaRPr>
          </a:p>
        </p:txBody>
      </p:sp>
      <p:sp>
        <p:nvSpPr>
          <p:cNvPr id="3" name="Rectangle 2"/>
          <p:cNvSpPr/>
          <p:nvPr/>
        </p:nvSpPr>
        <p:spPr>
          <a:xfrm>
            <a:off x="1165924" y="169849"/>
            <a:ext cx="10638980" cy="954107"/>
          </a:xfrm>
          <a:prstGeom prst="rect">
            <a:avLst/>
          </a:prstGeom>
        </p:spPr>
        <p:txBody>
          <a:bodyPr wrap="square">
            <a:spAutoFit/>
          </a:bodyPr>
          <a:lstStyle/>
          <a:p>
            <a:pPr algn="ctr"/>
            <a:r>
              <a:rPr lang="en-US" altLang="zh-CN" sz="2800" b="1" dirty="0">
                <a:solidFill>
                  <a:srgbClr val="1271FF"/>
                </a:solidFill>
                <a:latin typeface="FrutigerLTStd-Bold"/>
              </a:rPr>
              <a:t>Figure 16.1 </a:t>
            </a:r>
            <a:r>
              <a:rPr lang="en-US" altLang="zh-CN" sz="2800" b="1" dirty="0">
                <a:solidFill>
                  <a:srgbClr val="000000"/>
                </a:solidFill>
                <a:latin typeface="FrutigerLTStd-Bold"/>
              </a:rPr>
              <a:t>Cancer mortality over the past three-quarters of a</a:t>
            </a:r>
            <a:r>
              <a:rPr lang="zh-CN" altLang="en-US" sz="2800" b="1" dirty="0">
                <a:solidFill>
                  <a:srgbClr val="000000"/>
                </a:solidFill>
                <a:latin typeface="FrutigerLTStd-Bold"/>
              </a:rPr>
              <a:t> </a:t>
            </a:r>
            <a:r>
              <a:rPr lang="en-US" altLang="zh-CN" sz="2800" b="1" dirty="0">
                <a:solidFill>
                  <a:srgbClr val="000000"/>
                </a:solidFill>
                <a:latin typeface="FrutigerLTStd-Bold"/>
              </a:rPr>
              <a:t>century: the lay of the land </a:t>
            </a:r>
            <a:endParaRPr lang="zh-CN" altLang="en-US" sz="2800" dirty="0"/>
          </a:p>
        </p:txBody>
      </p:sp>
    </p:spTree>
    <p:extLst>
      <p:ext uri="{BB962C8B-B14F-4D97-AF65-F5344CB8AC3E}">
        <p14:creationId xmlns:p14="http://schemas.microsoft.com/office/powerpoint/2010/main" val="9773457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8408" y="2551837"/>
            <a:ext cx="9674352" cy="1569660"/>
          </a:xfrm>
          <a:prstGeom prst="rect">
            <a:avLst/>
          </a:prstGeom>
        </p:spPr>
        <p:txBody>
          <a:bodyPr wrap="square">
            <a:spAutoFit/>
          </a:bodyPr>
          <a:lstStyle/>
          <a:p>
            <a:r>
              <a:rPr lang="en-US" altLang="zh-CN" sz="2400" dirty="0">
                <a:latin typeface="UtopiaStd-Regular"/>
              </a:rPr>
              <a:t>This continued dependence on an oncogene, often an initiating oncogene, has </a:t>
            </a:r>
            <a:r>
              <a:rPr lang="en-US" altLang="zh-CN" sz="2400" dirty="0" smtClean="0">
                <a:latin typeface="UtopiaStd-Regular"/>
              </a:rPr>
              <a:t>been termed </a:t>
            </a:r>
            <a:r>
              <a:rPr lang="en-US" altLang="zh-CN" sz="2400" b="1" dirty="0">
                <a:latin typeface="UtopiaStd-Bold"/>
              </a:rPr>
              <a:t>oncogene addiction </a:t>
            </a:r>
            <a:r>
              <a:rPr lang="en-US" altLang="zh-CN" sz="2400" dirty="0">
                <a:latin typeface="UtopiaStd-Regular"/>
              </a:rPr>
              <a:t>to indicate the irreplaceable role that such a gene </a:t>
            </a:r>
            <a:r>
              <a:rPr lang="en-US" altLang="zh-CN" sz="2400" dirty="0" smtClean="0">
                <a:latin typeface="UtopiaStd-Regular"/>
              </a:rPr>
              <a:t>plays in </a:t>
            </a:r>
            <a:r>
              <a:rPr lang="en-US" altLang="zh-CN" sz="2400" dirty="0">
                <a:latin typeface="UtopiaStd-Regular"/>
              </a:rPr>
              <a:t>the ongoing viability of the cancer cell and growth of the tumor.</a:t>
            </a:r>
            <a:endParaRPr lang="zh-CN" altLang="en-US" sz="2400" dirty="0"/>
          </a:p>
        </p:txBody>
      </p:sp>
      <p:sp>
        <p:nvSpPr>
          <p:cNvPr id="4" name="Rectangle 3"/>
          <p:cNvSpPr/>
          <p:nvPr/>
        </p:nvSpPr>
        <p:spPr>
          <a:xfrm>
            <a:off x="3752743" y="638294"/>
            <a:ext cx="4125681" cy="646331"/>
          </a:xfrm>
          <a:prstGeom prst="rect">
            <a:avLst/>
          </a:prstGeom>
        </p:spPr>
        <p:txBody>
          <a:bodyPr wrap="none">
            <a:spAutoFit/>
          </a:bodyPr>
          <a:lstStyle/>
          <a:p>
            <a:r>
              <a:rPr lang="en-US" altLang="zh-CN" sz="3600" b="1" dirty="0" smtClean="0"/>
              <a:t>Oncogene </a:t>
            </a:r>
            <a:r>
              <a:rPr lang="en-US" altLang="zh-CN" sz="3600" b="1" dirty="0"/>
              <a:t>addiction </a:t>
            </a:r>
            <a:endParaRPr lang="zh-CN" altLang="en-US" sz="3600" b="1" dirty="0"/>
          </a:p>
        </p:txBody>
      </p:sp>
    </p:spTree>
    <p:extLst>
      <p:ext uri="{BB962C8B-B14F-4D97-AF65-F5344CB8AC3E}">
        <p14:creationId xmlns:p14="http://schemas.microsoft.com/office/powerpoint/2010/main" val="2332710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0" name="Picture 2" descr="table_16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201" y="914401"/>
            <a:ext cx="8501063" cy="503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4640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1560" y="1987803"/>
            <a:ext cx="10768584" cy="1477328"/>
          </a:xfrm>
          <a:prstGeom prst="rect">
            <a:avLst/>
          </a:prstGeom>
        </p:spPr>
        <p:txBody>
          <a:bodyPr wrap="square">
            <a:spAutoFit/>
          </a:bodyPr>
          <a:lstStyle/>
          <a:p>
            <a:r>
              <a:rPr lang="en-US" altLang="zh-CN" dirty="0">
                <a:latin typeface="UtopiaStd-Regular"/>
              </a:rPr>
              <a:t>A protein is considered </a:t>
            </a:r>
            <a:r>
              <a:rPr lang="en-US" altLang="zh-CN" dirty="0" err="1">
                <a:latin typeface="UtopiaStd-Regular"/>
              </a:rPr>
              <a:t>druggable</a:t>
            </a:r>
            <a:r>
              <a:rPr lang="en-US" altLang="zh-CN" dirty="0">
                <a:latin typeface="UtopiaStd-Regular"/>
              </a:rPr>
              <a:t> if it has a cavity, usually a well-defined catalytic</a:t>
            </a:r>
          </a:p>
          <a:p>
            <a:r>
              <a:rPr lang="en-US" altLang="zh-CN" dirty="0">
                <a:latin typeface="UtopiaStd-Regular"/>
              </a:rPr>
              <a:t>cleft; Hence transcription factor </a:t>
            </a:r>
            <a:r>
              <a:rPr lang="en-US" altLang="zh-CN" dirty="0" err="1">
                <a:latin typeface="UtopiaStd-Regular"/>
              </a:rPr>
              <a:t>oncoproteins</a:t>
            </a:r>
            <a:r>
              <a:rPr lang="en-US" altLang="zh-CN" dirty="0">
                <a:latin typeface="UtopiaStd-Regular"/>
              </a:rPr>
              <a:t>, such as </a:t>
            </a:r>
            <a:r>
              <a:rPr lang="en-US" altLang="zh-CN" dirty="0" err="1">
                <a:latin typeface="UtopiaStd-Regular"/>
              </a:rPr>
              <a:t>Myc</a:t>
            </a:r>
            <a:r>
              <a:rPr lang="en-US" altLang="zh-CN" dirty="0">
                <a:latin typeface="UtopiaStd-Regular"/>
              </a:rPr>
              <a:t> and </a:t>
            </a:r>
            <a:r>
              <a:rPr lang="en-US" altLang="zh-CN" dirty="0" err="1">
                <a:latin typeface="UtopiaStd-Regular"/>
              </a:rPr>
              <a:t>Fos</a:t>
            </a:r>
            <a:r>
              <a:rPr lang="en-US" altLang="zh-CN" dirty="0">
                <a:latin typeface="UtopiaStd-Regular"/>
              </a:rPr>
              <a:t>, are placed </a:t>
            </a:r>
            <a:r>
              <a:rPr lang="en-US" altLang="zh-CN" dirty="0" smtClean="0">
                <a:latin typeface="UtopiaStd-Regular"/>
              </a:rPr>
              <a:t>in the </a:t>
            </a:r>
            <a:r>
              <a:rPr lang="en-US" altLang="zh-CN" dirty="0">
                <a:latin typeface="UtopiaStd-Regular"/>
              </a:rPr>
              <a:t>category of </a:t>
            </a:r>
            <a:r>
              <a:rPr lang="en-US" altLang="zh-CN" dirty="0" err="1">
                <a:latin typeface="UtopiaStd-Regular"/>
              </a:rPr>
              <a:t>undruggable</a:t>
            </a:r>
            <a:r>
              <a:rPr lang="en-US" altLang="zh-CN" dirty="0">
                <a:latin typeface="UtopiaStd-Regular"/>
              </a:rPr>
              <a:t> targets while the many kinases involved in cancer </a:t>
            </a:r>
            <a:r>
              <a:rPr lang="en-US" altLang="zh-CN" dirty="0" smtClean="0">
                <a:latin typeface="UtopiaStd-Regular"/>
              </a:rPr>
              <a:t>formation are </a:t>
            </a:r>
            <a:r>
              <a:rPr lang="en-US" altLang="zh-CN" dirty="0">
                <a:latin typeface="UtopiaStd-Regular"/>
              </a:rPr>
              <a:t>placed in the camp of </a:t>
            </a:r>
            <a:r>
              <a:rPr lang="en-US" altLang="zh-CN" dirty="0" err="1">
                <a:latin typeface="UtopiaStd-Regular"/>
              </a:rPr>
              <a:t>druggable</a:t>
            </a:r>
            <a:r>
              <a:rPr lang="en-US" altLang="zh-CN" dirty="0">
                <a:latin typeface="UtopiaStd-Regular"/>
              </a:rPr>
              <a:t> target molecules</a:t>
            </a:r>
            <a:endParaRPr lang="zh-CN" altLang="en-US" dirty="0"/>
          </a:p>
          <a:p>
            <a:endParaRPr lang="zh-CN" altLang="en-US" dirty="0"/>
          </a:p>
        </p:txBody>
      </p:sp>
      <p:sp>
        <p:nvSpPr>
          <p:cNvPr id="4" name="Rectangle 3"/>
          <p:cNvSpPr/>
          <p:nvPr/>
        </p:nvSpPr>
        <p:spPr>
          <a:xfrm>
            <a:off x="1051560" y="3739218"/>
            <a:ext cx="10347960" cy="2308324"/>
          </a:xfrm>
          <a:prstGeom prst="rect">
            <a:avLst/>
          </a:prstGeom>
        </p:spPr>
        <p:txBody>
          <a:bodyPr wrap="square">
            <a:spAutoFit/>
          </a:bodyPr>
          <a:lstStyle/>
          <a:p>
            <a:r>
              <a:rPr lang="en-US" altLang="zh-CN" dirty="0" err="1" smtClean="0">
                <a:latin typeface="UtopiaStd-Regular"/>
              </a:rPr>
              <a:t>Ras</a:t>
            </a:r>
            <a:r>
              <a:rPr lang="en-US" altLang="zh-CN" dirty="0" smtClean="0">
                <a:latin typeface="UtopiaStd-Regular"/>
              </a:rPr>
              <a:t> </a:t>
            </a:r>
            <a:r>
              <a:rPr lang="en-US" altLang="zh-CN" dirty="0">
                <a:latin typeface="UtopiaStd-Regular"/>
              </a:rPr>
              <a:t>has a clearly identifiable </a:t>
            </a:r>
            <a:r>
              <a:rPr lang="en-US" altLang="zh-CN" dirty="0" smtClean="0">
                <a:latin typeface="UtopiaStd-Regular"/>
              </a:rPr>
              <a:t>catalytic activity—its </a:t>
            </a:r>
            <a:r>
              <a:rPr lang="en-US" altLang="zh-CN" dirty="0" err="1">
                <a:latin typeface="UtopiaStd-Regular"/>
              </a:rPr>
              <a:t>GTPase</a:t>
            </a:r>
            <a:r>
              <a:rPr lang="en-US" altLang="zh-CN" dirty="0">
                <a:latin typeface="UtopiaStd-Regular"/>
              </a:rPr>
              <a:t> function. </a:t>
            </a:r>
            <a:r>
              <a:rPr lang="en-US" altLang="zh-CN" u="sng" dirty="0">
                <a:solidFill>
                  <a:srgbClr val="FF0000"/>
                </a:solidFill>
                <a:latin typeface="UtopiaStd-Regular"/>
              </a:rPr>
              <a:t>This enzymatic activity in </a:t>
            </a:r>
            <a:r>
              <a:rPr lang="en-US" altLang="zh-CN" u="sng" dirty="0" err="1">
                <a:solidFill>
                  <a:srgbClr val="FF0000"/>
                </a:solidFill>
                <a:latin typeface="UtopiaStd-Regular"/>
              </a:rPr>
              <a:t>Ras</a:t>
            </a:r>
            <a:r>
              <a:rPr lang="en-US" altLang="zh-CN" u="sng" dirty="0">
                <a:solidFill>
                  <a:srgbClr val="FF0000"/>
                </a:solidFill>
                <a:latin typeface="UtopiaStd-Regular"/>
              </a:rPr>
              <a:t>-expressing cells has </a:t>
            </a:r>
            <a:r>
              <a:rPr lang="en-US" altLang="zh-CN" u="sng" dirty="0" smtClean="0">
                <a:solidFill>
                  <a:srgbClr val="FF0000"/>
                </a:solidFill>
                <a:latin typeface="UtopiaStd-Regular"/>
              </a:rPr>
              <a:t>never been </a:t>
            </a:r>
            <a:r>
              <a:rPr lang="en-US" altLang="zh-CN" u="sng" dirty="0">
                <a:solidFill>
                  <a:srgbClr val="FF0000"/>
                </a:solidFill>
                <a:latin typeface="UtopiaStd-Regular"/>
              </a:rPr>
              <a:t>the object of drug development, because the </a:t>
            </a:r>
            <a:r>
              <a:rPr lang="en-US" altLang="zh-CN" u="sng" dirty="0" err="1">
                <a:solidFill>
                  <a:srgbClr val="FF0000"/>
                </a:solidFill>
                <a:latin typeface="UtopiaStd-Regular"/>
              </a:rPr>
              <a:t>Ras</a:t>
            </a:r>
            <a:r>
              <a:rPr lang="en-US" altLang="zh-CN" u="sng" dirty="0">
                <a:solidFill>
                  <a:srgbClr val="FF0000"/>
                </a:solidFill>
                <a:latin typeface="UtopiaStd-Regular"/>
              </a:rPr>
              <a:t> </a:t>
            </a:r>
            <a:r>
              <a:rPr lang="en-US" altLang="zh-CN" u="sng" dirty="0" err="1" smtClean="0">
                <a:solidFill>
                  <a:srgbClr val="FF0000"/>
                </a:solidFill>
                <a:latin typeface="UtopiaStd-Regular"/>
              </a:rPr>
              <a:t>GTPase</a:t>
            </a:r>
            <a:r>
              <a:rPr lang="en-US" altLang="zh-CN" u="sng" dirty="0" smtClean="0">
                <a:solidFill>
                  <a:srgbClr val="FF0000"/>
                </a:solidFill>
                <a:latin typeface="UtopiaStd-Regular"/>
              </a:rPr>
              <a:t> functions </a:t>
            </a:r>
            <a:r>
              <a:rPr lang="en-US" altLang="zh-CN" u="sng" dirty="0">
                <a:solidFill>
                  <a:srgbClr val="FF0000"/>
                </a:solidFill>
                <a:latin typeface="UtopiaStd-Regular"/>
              </a:rPr>
              <a:t>as a </a:t>
            </a:r>
            <a:r>
              <a:rPr lang="en-US" altLang="zh-CN" i="1" u="sng" dirty="0">
                <a:solidFill>
                  <a:srgbClr val="FF0000"/>
                </a:solidFill>
                <a:latin typeface="UtopiaStd-Italic"/>
              </a:rPr>
              <a:t>negative </a:t>
            </a:r>
            <a:r>
              <a:rPr lang="en-US" altLang="zh-CN" u="sng" dirty="0">
                <a:solidFill>
                  <a:srgbClr val="FF0000"/>
                </a:solidFill>
                <a:latin typeface="UtopiaStd-Regular"/>
              </a:rPr>
              <a:t>regulator of </a:t>
            </a:r>
            <a:r>
              <a:rPr lang="en-US" altLang="zh-CN" u="sng" dirty="0" err="1">
                <a:solidFill>
                  <a:srgbClr val="FF0000"/>
                </a:solidFill>
                <a:latin typeface="UtopiaStd-Regular"/>
              </a:rPr>
              <a:t>Ras</a:t>
            </a:r>
            <a:r>
              <a:rPr lang="en-US" altLang="zh-CN" u="sng" dirty="0">
                <a:solidFill>
                  <a:srgbClr val="FF0000"/>
                </a:solidFill>
                <a:latin typeface="UtopiaStd-Regular"/>
              </a:rPr>
              <a:t> signaling. </a:t>
            </a:r>
            <a:r>
              <a:rPr lang="en-US" altLang="zh-CN" dirty="0">
                <a:latin typeface="UtopiaStd-Regular"/>
              </a:rPr>
              <a:t>Its inhibition would </a:t>
            </a:r>
            <a:r>
              <a:rPr lang="en-US" altLang="zh-CN" dirty="0" smtClean="0">
                <a:latin typeface="UtopiaStd-Regular"/>
              </a:rPr>
              <a:t>only augment </a:t>
            </a:r>
            <a:r>
              <a:rPr lang="en-US" altLang="zh-CN" dirty="0">
                <a:latin typeface="UtopiaStd-Regular"/>
              </a:rPr>
              <a:t>the already-disastrous effects of the amino acid substitutions that create </a:t>
            </a:r>
            <a:r>
              <a:rPr lang="en-US" altLang="zh-CN" dirty="0" err="1" smtClean="0">
                <a:latin typeface="UtopiaStd-Regular"/>
              </a:rPr>
              <a:t>Ras</a:t>
            </a:r>
            <a:r>
              <a:rPr lang="en-US" altLang="zh-CN" dirty="0" smtClean="0">
                <a:latin typeface="UtopiaStd-Regular"/>
              </a:rPr>
              <a:t> </a:t>
            </a:r>
            <a:r>
              <a:rPr lang="en-US" altLang="zh-CN" dirty="0" err="1" smtClean="0">
                <a:latin typeface="UtopiaStd-Regular"/>
              </a:rPr>
              <a:t>oncoproteins</a:t>
            </a:r>
            <a:r>
              <a:rPr lang="en-US" altLang="zh-CN" dirty="0" smtClean="0">
                <a:latin typeface="UtopiaStd-Regular"/>
              </a:rPr>
              <a:t> </a:t>
            </a:r>
            <a:r>
              <a:rPr lang="en-US" altLang="zh-CN" dirty="0">
                <a:latin typeface="UtopiaStd-Regular"/>
              </a:rPr>
              <a:t>in the first place. The same can be said of many tyrosine phosphatases, whose designated roles are to reverse the effects of growth-promoting tyrosine </a:t>
            </a:r>
            <a:r>
              <a:rPr lang="en-US" altLang="zh-CN" dirty="0" smtClean="0">
                <a:latin typeface="UtopiaStd-Regular"/>
              </a:rPr>
              <a:t>kinases, </a:t>
            </a:r>
            <a:r>
              <a:rPr lang="en-US" altLang="zh-CN" dirty="0">
                <a:latin typeface="UtopiaStd-Regular"/>
              </a:rPr>
              <a:t>and, similarly, the activity of the PTEN phosphatase, which </a:t>
            </a:r>
            <a:r>
              <a:rPr lang="en-US" altLang="zh-CN" dirty="0" smtClean="0">
                <a:latin typeface="UtopiaStd-Regular"/>
              </a:rPr>
              <a:t>serves to </a:t>
            </a:r>
            <a:r>
              <a:rPr lang="en-US" altLang="zh-CN" dirty="0">
                <a:latin typeface="UtopiaStd-Regular"/>
              </a:rPr>
              <a:t>counteract </a:t>
            </a:r>
            <a:r>
              <a:rPr lang="en-US" altLang="zh-CN" dirty="0" smtClean="0">
                <a:latin typeface="UtopiaStd-Regular"/>
              </a:rPr>
              <a:t>PI3K.</a:t>
            </a:r>
            <a:endParaRPr lang="zh-CN" altLang="en-US" dirty="0"/>
          </a:p>
          <a:p>
            <a:endParaRPr lang="zh-CN" altLang="en-US" dirty="0"/>
          </a:p>
        </p:txBody>
      </p:sp>
      <p:sp>
        <p:nvSpPr>
          <p:cNvPr id="6" name="TextBox 5"/>
          <p:cNvSpPr txBox="1"/>
          <p:nvPr/>
        </p:nvSpPr>
        <p:spPr>
          <a:xfrm>
            <a:off x="3941064" y="457200"/>
            <a:ext cx="4105868" cy="769441"/>
          </a:xfrm>
          <a:prstGeom prst="rect">
            <a:avLst/>
          </a:prstGeom>
          <a:noFill/>
        </p:spPr>
        <p:txBody>
          <a:bodyPr wrap="none" rtlCol="0">
            <a:spAutoFit/>
          </a:bodyPr>
          <a:lstStyle/>
          <a:p>
            <a:r>
              <a:rPr lang="en-US" altLang="zh-CN" sz="4400" b="1" dirty="0" err="1" smtClean="0"/>
              <a:t>Druggable</a:t>
            </a:r>
            <a:r>
              <a:rPr lang="en-US" altLang="zh-CN" sz="4400" b="1" dirty="0" smtClean="0"/>
              <a:t> target</a:t>
            </a:r>
            <a:endParaRPr lang="zh-CN" altLang="en-US" sz="4400" b="1" dirty="0"/>
          </a:p>
        </p:txBody>
      </p:sp>
    </p:spTree>
    <p:extLst>
      <p:ext uri="{BB962C8B-B14F-4D97-AF65-F5344CB8AC3E}">
        <p14:creationId xmlns:p14="http://schemas.microsoft.com/office/powerpoint/2010/main" val="2315617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4725" y="3172742"/>
            <a:ext cx="5831918" cy="400110"/>
          </a:xfrm>
          <a:prstGeom prst="rect">
            <a:avLst/>
          </a:prstGeom>
          <a:noFill/>
        </p:spPr>
        <p:txBody>
          <a:bodyPr wrap="none" rtlCol="0">
            <a:spAutoFit/>
          </a:bodyPr>
          <a:lstStyle/>
          <a:p>
            <a:r>
              <a:rPr lang="en-US" altLang="zh-CN" sz="2000" dirty="0" smtClean="0"/>
              <a:t>Tyrosine kinases are major </a:t>
            </a:r>
            <a:r>
              <a:rPr lang="en-US" altLang="zh-CN" sz="2000" dirty="0" err="1" smtClean="0"/>
              <a:t>druggable</a:t>
            </a:r>
            <a:r>
              <a:rPr lang="en-US" altLang="zh-CN" sz="2000" dirty="0" smtClean="0"/>
              <a:t> targets in cancer</a:t>
            </a:r>
            <a:endParaRPr lang="zh-CN" altLang="en-US" sz="2000" dirty="0"/>
          </a:p>
        </p:txBody>
      </p:sp>
      <p:sp>
        <p:nvSpPr>
          <p:cNvPr id="3" name="TextBox 2"/>
          <p:cNvSpPr txBox="1"/>
          <p:nvPr/>
        </p:nvSpPr>
        <p:spPr>
          <a:xfrm>
            <a:off x="1324725" y="3650832"/>
            <a:ext cx="4807406" cy="400110"/>
          </a:xfrm>
          <a:prstGeom prst="rect">
            <a:avLst/>
          </a:prstGeom>
          <a:noFill/>
        </p:spPr>
        <p:txBody>
          <a:bodyPr wrap="none" rtlCol="0">
            <a:spAutoFit/>
          </a:bodyPr>
          <a:lstStyle/>
          <a:p>
            <a:r>
              <a:rPr lang="zh-CN" altLang="en-US" sz="2000" dirty="0" smtClean="0"/>
              <a:t>替尼类</a:t>
            </a:r>
            <a:r>
              <a:rPr lang="zh-CN" altLang="en-US" sz="2000" dirty="0"/>
              <a:t>药</a:t>
            </a:r>
            <a:r>
              <a:rPr lang="zh-CN" altLang="en-US" sz="2000" dirty="0" smtClean="0"/>
              <a:t>物</a:t>
            </a:r>
            <a:r>
              <a:rPr lang="en-US" altLang="zh-CN" sz="2000" dirty="0" smtClean="0"/>
              <a:t>, </a:t>
            </a:r>
            <a:r>
              <a:rPr lang="zh-CN" altLang="en-US" sz="2000" dirty="0" smtClean="0"/>
              <a:t>如 </a:t>
            </a:r>
            <a:r>
              <a:rPr lang="en-US" altLang="zh-CN" sz="2000" dirty="0" err="1" smtClean="0"/>
              <a:t>imatinib</a:t>
            </a:r>
            <a:r>
              <a:rPr lang="en-US" altLang="zh-CN" sz="2000" dirty="0"/>
              <a:t>, </a:t>
            </a:r>
            <a:r>
              <a:rPr lang="en-US" altLang="zh-CN" sz="2000" dirty="0" err="1" smtClean="0"/>
              <a:t>gefitinib</a:t>
            </a:r>
            <a:r>
              <a:rPr lang="en-US" altLang="zh-CN" sz="2000" dirty="0"/>
              <a:t>, </a:t>
            </a:r>
            <a:r>
              <a:rPr lang="en-US" altLang="zh-CN" sz="2000" dirty="0" err="1"/>
              <a:t>erlotinib</a:t>
            </a:r>
            <a:r>
              <a:rPr lang="en-US" altLang="zh-CN" sz="2000" dirty="0"/>
              <a:t> </a:t>
            </a:r>
            <a:endParaRPr lang="zh-CN" altLang="en-US" sz="2000" dirty="0"/>
          </a:p>
        </p:txBody>
      </p:sp>
      <p:sp>
        <p:nvSpPr>
          <p:cNvPr id="4" name="TextBox 3"/>
          <p:cNvSpPr txBox="1"/>
          <p:nvPr/>
        </p:nvSpPr>
        <p:spPr>
          <a:xfrm>
            <a:off x="4023360" y="475488"/>
            <a:ext cx="3395930" cy="646331"/>
          </a:xfrm>
          <a:prstGeom prst="rect">
            <a:avLst/>
          </a:prstGeom>
          <a:noFill/>
        </p:spPr>
        <p:txBody>
          <a:bodyPr wrap="none" rtlCol="0">
            <a:spAutoFit/>
          </a:bodyPr>
          <a:lstStyle/>
          <a:p>
            <a:r>
              <a:rPr lang="en-US" altLang="zh-CN" sz="3600" b="1" dirty="0" err="1" smtClean="0"/>
              <a:t>Druggable</a:t>
            </a:r>
            <a:r>
              <a:rPr lang="en-US" altLang="zh-CN" sz="3600" b="1" dirty="0" smtClean="0"/>
              <a:t> target</a:t>
            </a:r>
            <a:endParaRPr lang="zh-CN" altLang="en-US" sz="3600" b="1" dirty="0"/>
          </a:p>
        </p:txBody>
      </p:sp>
      <p:sp>
        <p:nvSpPr>
          <p:cNvPr id="5" name="TextBox 4"/>
          <p:cNvSpPr txBox="1"/>
          <p:nvPr/>
        </p:nvSpPr>
        <p:spPr>
          <a:xfrm>
            <a:off x="1533252" y="1542437"/>
            <a:ext cx="2805768" cy="461665"/>
          </a:xfrm>
          <a:prstGeom prst="rect">
            <a:avLst/>
          </a:prstGeom>
          <a:noFill/>
        </p:spPr>
        <p:txBody>
          <a:bodyPr wrap="none" rtlCol="0">
            <a:spAutoFit/>
          </a:bodyPr>
          <a:lstStyle/>
          <a:p>
            <a:r>
              <a:rPr lang="en-US" altLang="zh-CN" sz="2400" b="1" dirty="0" smtClean="0"/>
              <a:t>Cell surface receptor</a:t>
            </a:r>
            <a:endParaRPr lang="zh-CN" altLang="en-US" sz="2400" b="1" dirty="0"/>
          </a:p>
        </p:txBody>
      </p:sp>
      <p:sp>
        <p:nvSpPr>
          <p:cNvPr id="6" name="TextBox 5"/>
          <p:cNvSpPr txBox="1"/>
          <p:nvPr/>
        </p:nvSpPr>
        <p:spPr>
          <a:xfrm>
            <a:off x="1533252" y="2272171"/>
            <a:ext cx="1171475" cy="461665"/>
          </a:xfrm>
          <a:prstGeom prst="rect">
            <a:avLst/>
          </a:prstGeom>
          <a:noFill/>
        </p:spPr>
        <p:txBody>
          <a:bodyPr wrap="none" rtlCol="0">
            <a:spAutoFit/>
          </a:bodyPr>
          <a:lstStyle/>
          <a:p>
            <a:r>
              <a:rPr lang="en-US" altLang="zh-CN" sz="2400" b="1" dirty="0" smtClean="0"/>
              <a:t>Enzyme</a:t>
            </a:r>
            <a:endParaRPr lang="zh-CN" altLang="en-US" sz="2400" b="1" dirty="0"/>
          </a:p>
        </p:txBody>
      </p:sp>
      <p:sp>
        <p:nvSpPr>
          <p:cNvPr id="8" name="Rectangle 7"/>
          <p:cNvSpPr/>
          <p:nvPr/>
        </p:nvSpPr>
        <p:spPr>
          <a:xfrm>
            <a:off x="1324725" y="4268236"/>
            <a:ext cx="3494226" cy="400110"/>
          </a:xfrm>
          <a:prstGeom prst="rect">
            <a:avLst/>
          </a:prstGeom>
        </p:spPr>
        <p:txBody>
          <a:bodyPr wrap="none">
            <a:spAutoFit/>
          </a:bodyPr>
          <a:lstStyle/>
          <a:p>
            <a:r>
              <a:rPr lang="en-US" altLang="zh-CN" sz="2000" b="1" dirty="0" smtClean="0">
                <a:solidFill>
                  <a:srgbClr val="FF0000"/>
                </a:solidFill>
              </a:rPr>
              <a:t>T</a:t>
            </a:r>
            <a:r>
              <a:rPr lang="en-US" altLang="zh-CN" sz="2000" dirty="0" smtClean="0"/>
              <a:t>yrosine k</a:t>
            </a:r>
            <a:r>
              <a:rPr lang="en-US" altLang="zh-CN" sz="2000" b="1" dirty="0" smtClean="0">
                <a:solidFill>
                  <a:srgbClr val="FF0000"/>
                </a:solidFill>
              </a:rPr>
              <a:t>in</a:t>
            </a:r>
            <a:r>
              <a:rPr lang="en-US" altLang="zh-CN" sz="2000" dirty="0" smtClean="0"/>
              <a:t>ase inh</a:t>
            </a:r>
            <a:r>
              <a:rPr lang="en-US" altLang="zh-CN" sz="2000" b="1" dirty="0" smtClean="0">
                <a:solidFill>
                  <a:srgbClr val="FF0000"/>
                </a:solidFill>
              </a:rPr>
              <a:t>ib</a:t>
            </a:r>
            <a:r>
              <a:rPr lang="en-US" altLang="zh-CN" sz="2000" dirty="0" smtClean="0"/>
              <a:t>itor (-</a:t>
            </a:r>
            <a:r>
              <a:rPr lang="en-US" altLang="zh-CN" sz="2000" dirty="0" err="1" smtClean="0"/>
              <a:t>tinib</a:t>
            </a:r>
            <a:r>
              <a:rPr lang="en-US" altLang="zh-CN" sz="2000" dirty="0" smtClean="0"/>
              <a:t>)</a:t>
            </a:r>
            <a:endParaRPr lang="zh-CN" altLang="en-US" sz="2000" dirty="0"/>
          </a:p>
        </p:txBody>
      </p:sp>
      <p:sp>
        <p:nvSpPr>
          <p:cNvPr id="7" name="TextBox 6"/>
          <p:cNvSpPr txBox="1"/>
          <p:nvPr/>
        </p:nvSpPr>
        <p:spPr>
          <a:xfrm>
            <a:off x="1324725" y="5623775"/>
            <a:ext cx="4364080" cy="369332"/>
          </a:xfrm>
          <a:prstGeom prst="rect">
            <a:avLst/>
          </a:prstGeom>
          <a:noFill/>
        </p:spPr>
        <p:txBody>
          <a:bodyPr wrap="none" rtlCol="0">
            <a:spAutoFit/>
          </a:bodyPr>
          <a:lstStyle/>
          <a:p>
            <a:r>
              <a:rPr lang="en-US" altLang="zh-CN" dirty="0" smtClean="0"/>
              <a:t>RAS, PTEN typically are not </a:t>
            </a:r>
            <a:r>
              <a:rPr lang="en-US" altLang="zh-CN" dirty="0" err="1" smtClean="0"/>
              <a:t>druggable</a:t>
            </a:r>
            <a:r>
              <a:rPr lang="en-US" altLang="zh-CN" dirty="0" smtClean="0"/>
              <a:t> target </a:t>
            </a:r>
            <a:endParaRPr lang="zh-CN" altLang="en-US" dirty="0"/>
          </a:p>
        </p:txBody>
      </p:sp>
    </p:spTree>
    <p:extLst>
      <p:ext uri="{BB962C8B-B14F-4D97-AF65-F5344CB8AC3E}">
        <p14:creationId xmlns:p14="http://schemas.microsoft.com/office/powerpoint/2010/main" val="1109854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6936" y="374904"/>
            <a:ext cx="5845255" cy="523220"/>
          </a:xfrm>
          <a:prstGeom prst="rect">
            <a:avLst/>
          </a:prstGeom>
          <a:noFill/>
        </p:spPr>
        <p:txBody>
          <a:bodyPr wrap="none" rtlCol="0">
            <a:spAutoFit/>
          </a:bodyPr>
          <a:lstStyle/>
          <a:p>
            <a:r>
              <a:rPr lang="en-US" altLang="zh-CN" sz="2800" b="1" dirty="0" err="1" smtClean="0"/>
              <a:t>Gleevec</a:t>
            </a:r>
            <a:r>
              <a:rPr lang="en-US" altLang="zh-CN" sz="2800" b="1" dirty="0" smtClean="0"/>
              <a:t>/</a:t>
            </a:r>
            <a:r>
              <a:rPr lang="en-US" altLang="zh-CN" sz="2800" b="1" dirty="0" err="1" smtClean="0"/>
              <a:t>Imatinib</a:t>
            </a:r>
            <a:r>
              <a:rPr lang="en-US" altLang="zh-CN" sz="2800" b="1" dirty="0" smtClean="0"/>
              <a:t> and the cure of CML</a:t>
            </a:r>
            <a:endParaRPr lang="zh-CN" altLang="en-US" sz="2800" b="1" dirty="0"/>
          </a:p>
        </p:txBody>
      </p:sp>
      <p:pic>
        <p:nvPicPr>
          <p:cNvPr id="1026" name="Picture 2" descr="Image result for cml imatini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47" y="1005840"/>
            <a:ext cx="8372273" cy="52395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96458" y="6334780"/>
            <a:ext cx="10488641" cy="523220"/>
          </a:xfrm>
          <a:prstGeom prst="rect">
            <a:avLst/>
          </a:prstGeom>
          <a:noFill/>
        </p:spPr>
        <p:txBody>
          <a:bodyPr wrap="none" rtlCol="0">
            <a:spAutoFit/>
          </a:bodyPr>
          <a:lstStyle/>
          <a:p>
            <a:r>
              <a:rPr lang="en-US" altLang="zh-CN" sz="2800" b="1" dirty="0" err="1" smtClean="0">
                <a:solidFill>
                  <a:srgbClr val="FF0000"/>
                </a:solidFill>
              </a:rPr>
              <a:t>Imatinib</a:t>
            </a:r>
            <a:r>
              <a:rPr lang="en-US" altLang="zh-CN" sz="2800" b="1" dirty="0" smtClean="0">
                <a:solidFill>
                  <a:srgbClr val="FF0000"/>
                </a:solidFill>
              </a:rPr>
              <a:t>/</a:t>
            </a:r>
            <a:r>
              <a:rPr lang="en-US" altLang="zh-CN" sz="2800" b="1" dirty="0" err="1" smtClean="0">
                <a:solidFill>
                  <a:srgbClr val="FF0000"/>
                </a:solidFill>
              </a:rPr>
              <a:t>Gleevec</a:t>
            </a:r>
            <a:r>
              <a:rPr lang="en-US" altLang="zh-CN" sz="2800" b="1" dirty="0" smtClean="0"/>
              <a:t> is the </a:t>
            </a:r>
            <a:r>
              <a:rPr lang="en-US" altLang="zh-CN" sz="2800" b="1" dirty="0" smtClean="0">
                <a:solidFill>
                  <a:srgbClr val="FF0000"/>
                </a:solidFill>
              </a:rPr>
              <a:t>first </a:t>
            </a:r>
            <a:r>
              <a:rPr lang="en-US" altLang="zh-CN" sz="2800" b="1" dirty="0" smtClean="0"/>
              <a:t>and</a:t>
            </a:r>
            <a:r>
              <a:rPr lang="en-US" altLang="zh-CN" sz="2800" b="1" dirty="0" smtClean="0">
                <a:solidFill>
                  <a:srgbClr val="FF0000"/>
                </a:solidFill>
              </a:rPr>
              <a:t> classical </a:t>
            </a:r>
            <a:r>
              <a:rPr lang="en-US" altLang="zh-CN" sz="2800" b="1" dirty="0" smtClean="0"/>
              <a:t>success of targeted therapy.</a:t>
            </a:r>
            <a:endParaRPr lang="zh-CN" altLang="en-US" sz="2800" b="1" dirty="0"/>
          </a:p>
        </p:txBody>
      </p:sp>
      <p:sp>
        <p:nvSpPr>
          <p:cNvPr id="3" name="Rectangle 2"/>
          <p:cNvSpPr/>
          <p:nvPr/>
        </p:nvSpPr>
        <p:spPr>
          <a:xfrm>
            <a:off x="8762191" y="3482078"/>
            <a:ext cx="3143827" cy="646331"/>
          </a:xfrm>
          <a:prstGeom prst="rect">
            <a:avLst/>
          </a:prstGeom>
        </p:spPr>
        <p:txBody>
          <a:bodyPr wrap="square">
            <a:spAutoFit/>
          </a:bodyPr>
          <a:lstStyle/>
          <a:p>
            <a:r>
              <a:rPr lang="en-US" altLang="zh-CN" dirty="0" err="1"/>
              <a:t>myelogenous</a:t>
            </a:r>
            <a:r>
              <a:rPr lang="en-US" altLang="zh-CN" dirty="0"/>
              <a:t> leukemia (</a:t>
            </a:r>
            <a:r>
              <a:rPr lang="zh-CN" altLang="en-US" dirty="0"/>
              <a:t>慢性髓细胞性白血病</a:t>
            </a:r>
            <a:r>
              <a:rPr lang="en-US" altLang="zh-CN" dirty="0"/>
              <a:t>) (CML)</a:t>
            </a:r>
            <a:endParaRPr lang="zh-CN" altLang="en-US" dirty="0"/>
          </a:p>
        </p:txBody>
      </p:sp>
    </p:spTree>
    <p:extLst>
      <p:ext uri="{BB962C8B-B14F-4D97-AF65-F5344CB8AC3E}">
        <p14:creationId xmlns:p14="http://schemas.microsoft.com/office/powerpoint/2010/main" val="1978033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igure_16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757" y="1088135"/>
            <a:ext cx="5145167" cy="5646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421064" y="228600"/>
            <a:ext cx="9189720" cy="954107"/>
          </a:xfrm>
          <a:prstGeom prst="rect">
            <a:avLst/>
          </a:prstGeom>
        </p:spPr>
        <p:txBody>
          <a:bodyPr wrap="square">
            <a:spAutoFit/>
          </a:bodyPr>
          <a:lstStyle/>
          <a:p>
            <a:pPr algn="ctr"/>
            <a:r>
              <a:rPr lang="en-US" altLang="zh-CN" sz="2800" b="1" dirty="0">
                <a:solidFill>
                  <a:srgbClr val="1271FF"/>
                </a:solidFill>
                <a:latin typeface="FrutigerLTStd-Bold"/>
              </a:rPr>
              <a:t>Figure 16.10 </a:t>
            </a:r>
            <a:r>
              <a:rPr lang="en-US" altLang="zh-CN" sz="2800" b="1" dirty="0">
                <a:solidFill>
                  <a:srgbClr val="000000"/>
                </a:solidFill>
                <a:latin typeface="FrutigerLTStd-Bold"/>
              </a:rPr>
              <a:t>Multiple </a:t>
            </a:r>
            <a:r>
              <a:rPr lang="en-US" altLang="zh-CN" sz="2800" b="1" dirty="0" smtClean="0">
                <a:solidFill>
                  <a:srgbClr val="000000"/>
                </a:solidFill>
                <a:latin typeface="FrutigerLTStd-Bold"/>
              </a:rPr>
              <a:t>contacts between </a:t>
            </a:r>
            <a:r>
              <a:rPr lang="en-US" altLang="zh-CN" sz="2800" b="1" dirty="0">
                <a:solidFill>
                  <a:srgbClr val="000000"/>
                </a:solidFill>
                <a:latin typeface="FrutigerLTStd-Bold"/>
              </a:rPr>
              <a:t>drugs and their targets</a:t>
            </a:r>
            <a:endParaRPr lang="zh-CN" altLang="en-US" sz="2800" dirty="0"/>
          </a:p>
        </p:txBody>
      </p:sp>
      <p:sp>
        <p:nvSpPr>
          <p:cNvPr id="3" name="TextBox 2"/>
          <p:cNvSpPr txBox="1"/>
          <p:nvPr/>
        </p:nvSpPr>
        <p:spPr>
          <a:xfrm>
            <a:off x="6556248" y="3566675"/>
            <a:ext cx="4210448" cy="461665"/>
          </a:xfrm>
          <a:prstGeom prst="rect">
            <a:avLst/>
          </a:prstGeom>
          <a:noFill/>
        </p:spPr>
        <p:txBody>
          <a:bodyPr wrap="none" rtlCol="0">
            <a:spAutoFit/>
          </a:bodyPr>
          <a:lstStyle/>
          <a:p>
            <a:r>
              <a:rPr lang="en-US" altLang="zh-CN" sz="2400" dirty="0" err="1" smtClean="0"/>
              <a:t>Imatinib</a:t>
            </a:r>
            <a:r>
              <a:rPr lang="en-US" altLang="zh-CN" sz="2400" dirty="0" smtClean="0"/>
              <a:t>/</a:t>
            </a:r>
            <a:r>
              <a:rPr lang="en-US" altLang="zh-CN" sz="2400" dirty="0" err="1" smtClean="0"/>
              <a:t>Gleevec</a:t>
            </a:r>
            <a:r>
              <a:rPr lang="en-US" altLang="zh-CN" sz="2400" dirty="0" smtClean="0"/>
              <a:t> and </a:t>
            </a:r>
            <a:r>
              <a:rPr lang="en-US" altLang="zh-CN" sz="2400" dirty="0" err="1" smtClean="0"/>
              <a:t>Abl</a:t>
            </a:r>
            <a:r>
              <a:rPr lang="en-US" altLang="zh-CN" sz="2400" dirty="0" smtClean="0"/>
              <a:t> kinase</a:t>
            </a:r>
            <a:endParaRPr lang="zh-CN" altLang="en-US" sz="2400" dirty="0"/>
          </a:p>
        </p:txBody>
      </p:sp>
    </p:spTree>
    <p:extLst>
      <p:ext uri="{BB962C8B-B14F-4D97-AF65-F5344CB8AC3E}">
        <p14:creationId xmlns:p14="http://schemas.microsoft.com/office/powerpoint/2010/main" val="4029306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figure_16_1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2" y="2031525"/>
            <a:ext cx="5886648" cy="3641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583680" y="1866911"/>
            <a:ext cx="5349240" cy="3970318"/>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A search for compounds that inhibit Mdm2–p53 </a:t>
            </a:r>
            <a:r>
              <a:rPr lang="en-US" altLang="zh-CN" dirty="0" smtClean="0">
                <a:solidFill>
                  <a:srgbClr val="000000"/>
                </a:solidFill>
                <a:latin typeface="FrutigerLTStd-Light"/>
              </a:rPr>
              <a:t>binding resulted </a:t>
            </a:r>
            <a:r>
              <a:rPr lang="en-US" altLang="zh-CN" dirty="0">
                <a:solidFill>
                  <a:srgbClr val="000000"/>
                </a:solidFill>
                <a:latin typeface="FrutigerLTStd-Light"/>
              </a:rPr>
              <a:t>in the discovery of </a:t>
            </a:r>
            <a:r>
              <a:rPr lang="en-US" altLang="zh-CN" b="1" dirty="0">
                <a:solidFill>
                  <a:srgbClr val="FF0000"/>
                </a:solidFill>
                <a:latin typeface="FrutigerLTStd-Light"/>
              </a:rPr>
              <a:t>Nutlin-2</a:t>
            </a:r>
            <a:r>
              <a:rPr lang="en-US" altLang="zh-CN" dirty="0">
                <a:solidFill>
                  <a:srgbClr val="000000"/>
                </a:solidFill>
                <a:latin typeface="FrutigerLTStd-Light"/>
              </a:rPr>
              <a:t>, which associates with the </a:t>
            </a:r>
            <a:r>
              <a:rPr lang="en-US" altLang="zh-CN" dirty="0" smtClean="0">
                <a:solidFill>
                  <a:srgbClr val="000000"/>
                </a:solidFill>
                <a:latin typeface="FrutigerLTStd-Light"/>
              </a:rPr>
              <a:t>p53- binding </a:t>
            </a:r>
            <a:r>
              <a:rPr lang="en-US" altLang="zh-CN" dirty="0">
                <a:solidFill>
                  <a:srgbClr val="000000"/>
                </a:solidFill>
                <a:latin typeface="FrutigerLTStd-Light"/>
              </a:rPr>
              <a:t>pocket of Mdm2, whose surface is shown here. The </a:t>
            </a:r>
            <a:r>
              <a:rPr lang="en-US" altLang="zh-CN" dirty="0" smtClean="0">
                <a:solidFill>
                  <a:srgbClr val="000000"/>
                </a:solidFill>
                <a:latin typeface="FrutigerLTStd-Light"/>
              </a:rPr>
              <a:t>usual interaction </a:t>
            </a:r>
            <a:r>
              <a:rPr lang="en-US" altLang="zh-CN" dirty="0">
                <a:solidFill>
                  <a:srgbClr val="000000"/>
                </a:solidFill>
                <a:latin typeface="FrutigerLTStd-Light"/>
              </a:rPr>
              <a:t>of the transactivation domain of p53 </a:t>
            </a:r>
            <a:r>
              <a:rPr lang="en-US" altLang="zh-CN" dirty="0" smtClean="0">
                <a:solidFill>
                  <a:srgbClr val="000000"/>
                </a:solidFill>
                <a:latin typeface="FrutigerLTStd-Light"/>
              </a:rPr>
              <a:t>with </a:t>
            </a:r>
            <a:r>
              <a:rPr lang="en-US" altLang="zh-CN" dirty="0">
                <a:solidFill>
                  <a:srgbClr val="000000"/>
                </a:solidFill>
                <a:latin typeface="FrutigerLTStd-Light"/>
              </a:rPr>
              <a:t>a hydrophobic cleft near the N-terminal domain of </a:t>
            </a:r>
            <a:r>
              <a:rPr lang="en-US" altLang="zh-CN" dirty="0" smtClean="0">
                <a:solidFill>
                  <a:srgbClr val="000000"/>
                </a:solidFill>
                <a:latin typeface="FrutigerLTStd-Light"/>
              </a:rPr>
              <a:t>MDM2 is </a:t>
            </a:r>
            <a:r>
              <a:rPr lang="en-US" altLang="zh-CN" dirty="0">
                <a:solidFill>
                  <a:srgbClr val="000000"/>
                </a:solidFill>
                <a:latin typeface="FrutigerLTStd-Light"/>
              </a:rPr>
              <a:t>mimicked by the Nutlin-2 </a:t>
            </a:r>
            <a:r>
              <a:rPr lang="en-US" altLang="zh-CN" dirty="0" smtClean="0">
                <a:solidFill>
                  <a:srgbClr val="000000"/>
                </a:solidFill>
                <a:latin typeface="FrutigerLTStd-Light"/>
              </a:rPr>
              <a:t>molecule binding </a:t>
            </a:r>
            <a:r>
              <a:rPr lang="en-US" altLang="zh-CN" dirty="0">
                <a:solidFill>
                  <a:srgbClr val="000000"/>
                </a:solidFill>
                <a:latin typeface="FrutigerLTStd-Light"/>
              </a:rPr>
              <a:t>the same hydrophobic cleft of </a:t>
            </a:r>
            <a:r>
              <a:rPr lang="en-US" altLang="zh-CN" dirty="0" smtClean="0">
                <a:solidFill>
                  <a:srgbClr val="000000"/>
                </a:solidFill>
                <a:latin typeface="FrutigerLTStd-Light"/>
              </a:rPr>
              <a:t>MDM2. </a:t>
            </a:r>
            <a:r>
              <a:rPr lang="en-US" altLang="zh-CN" dirty="0">
                <a:solidFill>
                  <a:srgbClr val="000000"/>
                </a:solidFill>
                <a:latin typeface="FrutigerLTStd-Light"/>
              </a:rPr>
              <a:t>Nutlin-2 and closely related compounds prevent </a:t>
            </a:r>
            <a:r>
              <a:rPr lang="en-US" altLang="zh-CN" dirty="0" smtClean="0">
                <a:solidFill>
                  <a:srgbClr val="000000"/>
                </a:solidFill>
                <a:latin typeface="FrutigerLTStd-Light"/>
              </a:rPr>
              <a:t>Mdm2- mediated </a:t>
            </a:r>
            <a:r>
              <a:rPr lang="en-US" altLang="zh-CN" dirty="0">
                <a:solidFill>
                  <a:srgbClr val="000000"/>
                </a:solidFill>
                <a:latin typeface="FrutigerLTStd-Light"/>
              </a:rPr>
              <a:t>p53 degradation and thereby act to trigger </a:t>
            </a:r>
            <a:r>
              <a:rPr lang="en-US" altLang="zh-CN" dirty="0" smtClean="0">
                <a:solidFill>
                  <a:srgbClr val="000000"/>
                </a:solidFill>
                <a:latin typeface="FrutigerLTStd-Light"/>
              </a:rPr>
              <a:t>apoptosis in </a:t>
            </a:r>
            <a:r>
              <a:rPr lang="en-US" altLang="zh-CN" dirty="0">
                <a:solidFill>
                  <a:srgbClr val="000000"/>
                </a:solidFill>
                <a:latin typeface="FrutigerLTStd-Light"/>
              </a:rPr>
              <a:t>certain cancer cells, achieving both effects at low </a:t>
            </a:r>
            <a:r>
              <a:rPr lang="en-US" altLang="zh-CN" dirty="0" err="1" smtClean="0">
                <a:solidFill>
                  <a:srgbClr val="000000"/>
                </a:solidFill>
                <a:latin typeface="FrutigerLTStd-Light"/>
              </a:rPr>
              <a:t>micromolar</a:t>
            </a:r>
            <a:r>
              <a:rPr lang="en-US" altLang="zh-CN" dirty="0" smtClean="0">
                <a:solidFill>
                  <a:srgbClr val="000000"/>
                </a:solidFill>
                <a:latin typeface="FrutigerLTStd-Light"/>
              </a:rPr>
              <a:t> concentrations</a:t>
            </a:r>
            <a:r>
              <a:rPr lang="en-US" altLang="zh-CN" dirty="0">
                <a:solidFill>
                  <a:srgbClr val="000000"/>
                </a:solidFill>
                <a:latin typeface="FrutigerLTStd-Light"/>
              </a:rPr>
              <a:t>.</a:t>
            </a:r>
            <a:endParaRPr lang="zh-CN" altLang="en-US" dirty="0"/>
          </a:p>
        </p:txBody>
      </p:sp>
      <p:sp>
        <p:nvSpPr>
          <p:cNvPr id="3" name="Rectangle 2"/>
          <p:cNvSpPr/>
          <p:nvPr/>
        </p:nvSpPr>
        <p:spPr>
          <a:xfrm>
            <a:off x="994473" y="306311"/>
            <a:ext cx="10371519" cy="523220"/>
          </a:xfrm>
          <a:prstGeom prst="rect">
            <a:avLst/>
          </a:prstGeom>
        </p:spPr>
        <p:txBody>
          <a:bodyPr wrap="square">
            <a:spAutoFit/>
          </a:bodyPr>
          <a:lstStyle/>
          <a:p>
            <a:r>
              <a:rPr lang="en-US" altLang="zh-CN" sz="2800" b="1" dirty="0">
                <a:solidFill>
                  <a:srgbClr val="1271FF"/>
                </a:solidFill>
                <a:latin typeface="FrutigerLTStd-Bold"/>
              </a:rPr>
              <a:t>Figure 16.11 </a:t>
            </a:r>
            <a:r>
              <a:rPr lang="en-US" altLang="zh-CN" sz="2800" b="1" dirty="0">
                <a:solidFill>
                  <a:srgbClr val="000000"/>
                </a:solidFill>
                <a:latin typeface="FrutigerLTStd-Bold"/>
              </a:rPr>
              <a:t>Inhibitors of protein–protein interactions</a:t>
            </a:r>
          </a:p>
        </p:txBody>
      </p:sp>
    </p:spTree>
    <p:extLst>
      <p:ext uri="{BB962C8B-B14F-4D97-AF65-F5344CB8AC3E}">
        <p14:creationId xmlns:p14="http://schemas.microsoft.com/office/powerpoint/2010/main" val="33755981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figure_16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73" y="1856232"/>
            <a:ext cx="7975909" cy="4489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375831" y="345686"/>
            <a:ext cx="7792518" cy="523220"/>
          </a:xfrm>
          <a:prstGeom prst="rect">
            <a:avLst/>
          </a:prstGeom>
        </p:spPr>
        <p:txBody>
          <a:bodyPr wrap="none">
            <a:spAutoFit/>
          </a:bodyPr>
          <a:lstStyle/>
          <a:p>
            <a:r>
              <a:rPr lang="en-US" altLang="zh-CN" sz="2800" b="1" dirty="0">
                <a:solidFill>
                  <a:srgbClr val="1271FF"/>
                </a:solidFill>
                <a:latin typeface="FrutigerLTStd-Bold"/>
              </a:rPr>
              <a:t>Figure 16.12 </a:t>
            </a:r>
            <a:r>
              <a:rPr lang="en-US" altLang="zh-CN" sz="2800" b="1" dirty="0">
                <a:solidFill>
                  <a:srgbClr val="000000"/>
                </a:solidFill>
                <a:latin typeface="FrutigerLTStd-Bold"/>
              </a:rPr>
              <a:t>Similar structures of kinases</a:t>
            </a:r>
            <a:endParaRPr lang="zh-CN" altLang="en-US" sz="2800" dirty="0"/>
          </a:p>
        </p:txBody>
      </p:sp>
      <p:sp>
        <p:nvSpPr>
          <p:cNvPr id="3" name="Rectangle 2"/>
          <p:cNvSpPr/>
          <p:nvPr/>
        </p:nvSpPr>
        <p:spPr>
          <a:xfrm>
            <a:off x="8107482" y="1462129"/>
            <a:ext cx="3977640" cy="4524315"/>
          </a:xfrm>
          <a:prstGeom prst="rect">
            <a:avLst/>
          </a:prstGeom>
        </p:spPr>
        <p:txBody>
          <a:bodyPr wrap="square">
            <a:spAutoFit/>
          </a:bodyPr>
          <a:lstStyle/>
          <a:p>
            <a:r>
              <a:rPr lang="en-US" altLang="zh-CN" dirty="0" smtClean="0">
                <a:solidFill>
                  <a:srgbClr val="000000"/>
                </a:solidFill>
                <a:latin typeface="UtopiaStd-Regular"/>
              </a:rPr>
              <a:t>Because </a:t>
            </a:r>
            <a:r>
              <a:rPr lang="en-US" altLang="zh-CN" dirty="0">
                <a:solidFill>
                  <a:srgbClr val="000000"/>
                </a:solidFill>
                <a:latin typeface="UtopiaStd-Regular"/>
              </a:rPr>
              <a:t>almost all protein kinases are </a:t>
            </a:r>
            <a:r>
              <a:rPr lang="en-US" altLang="zh-CN" dirty="0" smtClean="0">
                <a:solidFill>
                  <a:srgbClr val="000000"/>
                </a:solidFill>
                <a:latin typeface="UtopiaStd-Regular"/>
              </a:rPr>
              <a:t>evolutionarily related, </a:t>
            </a:r>
            <a:r>
              <a:rPr lang="en-US" altLang="zh-CN" dirty="0">
                <a:solidFill>
                  <a:srgbClr val="000000"/>
                </a:solidFill>
                <a:latin typeface="UtopiaStd-Regular"/>
              </a:rPr>
              <a:t>their catalytic clefts are structurally </a:t>
            </a:r>
            <a:r>
              <a:rPr lang="en-US" altLang="zh-CN" dirty="0" smtClean="0">
                <a:solidFill>
                  <a:srgbClr val="000000"/>
                </a:solidFill>
                <a:latin typeface="UtopiaStd-Regular"/>
              </a:rPr>
              <a:t>quite similar </a:t>
            </a:r>
            <a:r>
              <a:rPr lang="en-US" altLang="zh-CN" dirty="0">
                <a:solidFill>
                  <a:srgbClr val="000000"/>
                </a:solidFill>
                <a:latin typeface="UtopiaStd-Regular"/>
              </a:rPr>
              <a:t>(</a:t>
            </a:r>
            <a:r>
              <a:rPr lang="en-US" altLang="zh-CN" dirty="0">
                <a:solidFill>
                  <a:srgbClr val="1271FF"/>
                </a:solidFill>
                <a:latin typeface="UtopiaStd-Semibold"/>
              </a:rPr>
              <a:t>Figure 16.12A</a:t>
            </a:r>
            <a:r>
              <a:rPr lang="en-US" altLang="zh-CN" dirty="0">
                <a:solidFill>
                  <a:srgbClr val="000000"/>
                </a:solidFill>
                <a:latin typeface="UtopiaStd-Regular"/>
              </a:rPr>
              <a:t>). The similarity is even more striking among the clefts of </a:t>
            </a:r>
            <a:r>
              <a:rPr lang="en-US" altLang="zh-CN" dirty="0" smtClean="0">
                <a:solidFill>
                  <a:srgbClr val="000000"/>
                </a:solidFill>
                <a:latin typeface="UtopiaStd-Regular"/>
              </a:rPr>
              <a:t>the more </a:t>
            </a:r>
            <a:r>
              <a:rPr lang="en-US" altLang="zh-CN" dirty="0">
                <a:solidFill>
                  <a:srgbClr val="000000"/>
                </a:solidFill>
                <a:latin typeface="UtopiaStd-Regular"/>
              </a:rPr>
              <a:t>closely related tyrosine </a:t>
            </a:r>
            <a:r>
              <a:rPr lang="en-US" altLang="zh-CN" dirty="0" smtClean="0">
                <a:solidFill>
                  <a:srgbClr val="000000"/>
                </a:solidFill>
                <a:latin typeface="UtopiaStd-Regular"/>
              </a:rPr>
              <a:t>kinases, which </a:t>
            </a:r>
            <a:r>
              <a:rPr lang="en-US" altLang="zh-CN" dirty="0">
                <a:solidFill>
                  <a:srgbClr val="000000"/>
                </a:solidFill>
                <a:latin typeface="UtopiaStd-Regular"/>
              </a:rPr>
              <a:t>are involved in </a:t>
            </a:r>
            <a:r>
              <a:rPr lang="en-US" altLang="zh-CN" dirty="0" smtClean="0">
                <a:solidFill>
                  <a:srgbClr val="000000"/>
                </a:solidFill>
                <a:latin typeface="UtopiaStd-Regular"/>
              </a:rPr>
              <a:t>cancer pathogenesis</a:t>
            </a:r>
            <a:r>
              <a:rPr lang="en-US" altLang="zh-CN" dirty="0">
                <a:solidFill>
                  <a:srgbClr val="000000"/>
                </a:solidFill>
                <a:latin typeface="UtopiaStd-Regular"/>
              </a:rPr>
              <a:t>. How can one possibly develop agents that affect the actions of </a:t>
            </a:r>
            <a:r>
              <a:rPr lang="en-US" altLang="zh-CN" dirty="0" smtClean="0">
                <a:solidFill>
                  <a:srgbClr val="000000"/>
                </a:solidFill>
                <a:latin typeface="UtopiaStd-Regular"/>
              </a:rPr>
              <a:t>certain cancer-associated </a:t>
            </a:r>
            <a:r>
              <a:rPr lang="en-US" altLang="zh-CN" dirty="0">
                <a:solidFill>
                  <a:srgbClr val="000000"/>
                </a:solidFill>
                <a:latin typeface="UtopiaStd-Regular"/>
              </a:rPr>
              <a:t>kinases, while leaving untouched the kinases required for </a:t>
            </a:r>
            <a:r>
              <a:rPr lang="en-US" altLang="zh-CN" dirty="0" smtClean="0">
                <a:solidFill>
                  <a:srgbClr val="000000"/>
                </a:solidFill>
                <a:latin typeface="UtopiaStd-Regular"/>
              </a:rPr>
              <a:t>normal cell </a:t>
            </a:r>
            <a:r>
              <a:rPr lang="en-US" altLang="zh-CN" dirty="0">
                <a:solidFill>
                  <a:srgbClr val="000000"/>
                </a:solidFill>
                <a:latin typeface="UtopiaStd-Regular"/>
              </a:rPr>
              <a:t>proliferation and survival?</a:t>
            </a:r>
            <a:endParaRPr lang="zh-CN" altLang="en-US" dirty="0"/>
          </a:p>
        </p:txBody>
      </p:sp>
      <p:sp>
        <p:nvSpPr>
          <p:cNvPr id="5" name="TextBox 4"/>
          <p:cNvSpPr txBox="1"/>
          <p:nvPr/>
        </p:nvSpPr>
        <p:spPr>
          <a:xfrm>
            <a:off x="3352908" y="6395001"/>
            <a:ext cx="5264646" cy="369332"/>
          </a:xfrm>
          <a:prstGeom prst="rect">
            <a:avLst/>
          </a:prstGeom>
          <a:noFill/>
        </p:spPr>
        <p:txBody>
          <a:bodyPr wrap="none" rtlCol="0">
            <a:spAutoFit/>
          </a:bodyPr>
          <a:lstStyle/>
          <a:p>
            <a:r>
              <a:rPr lang="en-US" altLang="zh-CN" dirty="0" smtClean="0"/>
              <a:t>Tyrosine kinases are major </a:t>
            </a:r>
            <a:r>
              <a:rPr lang="en-US" altLang="zh-CN" dirty="0" err="1" smtClean="0"/>
              <a:t>druggable</a:t>
            </a:r>
            <a:r>
              <a:rPr lang="en-US" altLang="zh-CN" dirty="0" smtClean="0"/>
              <a:t> targets in cancer</a:t>
            </a:r>
            <a:endParaRPr lang="zh-CN" altLang="en-US" dirty="0"/>
          </a:p>
        </p:txBody>
      </p:sp>
    </p:spTree>
    <p:extLst>
      <p:ext uri="{BB962C8B-B14F-4D97-AF65-F5344CB8AC3E}">
        <p14:creationId xmlns:p14="http://schemas.microsoft.com/office/powerpoint/2010/main" val="4246202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figure_16_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06" y="370840"/>
            <a:ext cx="7069138"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066032" y="516743"/>
            <a:ext cx="8125968" cy="954107"/>
          </a:xfrm>
          <a:prstGeom prst="rect">
            <a:avLst/>
          </a:prstGeom>
        </p:spPr>
        <p:txBody>
          <a:bodyPr wrap="square">
            <a:spAutoFit/>
          </a:bodyPr>
          <a:lstStyle/>
          <a:p>
            <a:pPr algn="ctr"/>
            <a:r>
              <a:rPr lang="en-US" altLang="zh-CN" sz="2800" b="1" dirty="0">
                <a:solidFill>
                  <a:srgbClr val="1271FF"/>
                </a:solidFill>
                <a:latin typeface="FrutigerLTStd-Bold"/>
              </a:rPr>
              <a:t>Figure 16.13 </a:t>
            </a:r>
            <a:r>
              <a:rPr lang="en-US" altLang="zh-CN" sz="2800" b="1" dirty="0" err="1">
                <a:solidFill>
                  <a:srgbClr val="000000"/>
                </a:solidFill>
                <a:latin typeface="FrutigerLTStd-Bold"/>
              </a:rPr>
              <a:t>Tarceva</a:t>
            </a:r>
            <a:r>
              <a:rPr lang="en-US" altLang="zh-CN" sz="2800" b="1" dirty="0">
                <a:solidFill>
                  <a:srgbClr val="000000"/>
                </a:solidFill>
                <a:latin typeface="FrutigerLTStd-Bold"/>
              </a:rPr>
              <a:t> and </a:t>
            </a:r>
            <a:r>
              <a:rPr lang="en-US" altLang="zh-CN" sz="2800" b="1" dirty="0" smtClean="0">
                <a:solidFill>
                  <a:srgbClr val="000000"/>
                </a:solidFill>
                <a:latin typeface="FrutigerLTStd-Bold"/>
              </a:rPr>
              <a:t>the inhibition </a:t>
            </a:r>
            <a:r>
              <a:rPr lang="en-US" altLang="zh-CN" sz="2800" b="1" dirty="0">
                <a:solidFill>
                  <a:srgbClr val="000000"/>
                </a:solidFill>
                <a:latin typeface="FrutigerLTStd-Bold"/>
              </a:rPr>
              <a:t>of the EGF receptor </a:t>
            </a:r>
            <a:r>
              <a:rPr lang="en-US" altLang="zh-CN" sz="2800" b="1" dirty="0" smtClean="0">
                <a:solidFill>
                  <a:srgbClr val="000000"/>
                </a:solidFill>
                <a:latin typeface="FrutigerLTStd-Bold"/>
              </a:rPr>
              <a:t>kinase domain</a:t>
            </a:r>
            <a:endParaRPr lang="zh-CN" altLang="en-US" sz="2800" dirty="0"/>
          </a:p>
        </p:txBody>
      </p:sp>
      <p:sp>
        <p:nvSpPr>
          <p:cNvPr id="3" name="Rectangle 2"/>
          <p:cNvSpPr/>
          <p:nvPr/>
        </p:nvSpPr>
        <p:spPr>
          <a:xfrm>
            <a:off x="7632192" y="2833416"/>
            <a:ext cx="4404360" cy="2308324"/>
          </a:xfrm>
          <a:prstGeom prst="rect">
            <a:avLst/>
          </a:prstGeom>
        </p:spPr>
        <p:txBody>
          <a:bodyPr wrap="square">
            <a:spAutoFit/>
          </a:bodyPr>
          <a:lstStyle/>
          <a:p>
            <a:r>
              <a:rPr lang="en-US" altLang="zh-CN" dirty="0">
                <a:latin typeface="FrutigerLTStd-Light"/>
              </a:rPr>
              <a:t>This space-filling model </a:t>
            </a:r>
            <a:r>
              <a:rPr lang="en-US" altLang="zh-CN" dirty="0" smtClean="0">
                <a:latin typeface="FrutigerLTStd-Light"/>
              </a:rPr>
              <a:t>of</a:t>
            </a:r>
            <a:r>
              <a:rPr lang="zh-CN" altLang="en-US" dirty="0" smtClean="0">
                <a:latin typeface="FrutigerLTStd-Light"/>
              </a:rPr>
              <a:t> </a:t>
            </a:r>
            <a:r>
              <a:rPr lang="en-US" altLang="zh-CN" dirty="0" smtClean="0">
                <a:latin typeface="FrutigerLTStd-Light"/>
              </a:rPr>
              <a:t>the </a:t>
            </a:r>
            <a:r>
              <a:rPr lang="en-US" altLang="zh-CN" dirty="0">
                <a:latin typeface="FrutigerLTStd-Light"/>
              </a:rPr>
              <a:t>catalytic cleft of the EGF </a:t>
            </a:r>
            <a:r>
              <a:rPr lang="en-US" altLang="zh-CN" dirty="0" smtClean="0">
                <a:latin typeface="FrutigerLTStd-Light"/>
              </a:rPr>
              <a:t>receptor</a:t>
            </a:r>
            <a:r>
              <a:rPr lang="zh-CN" altLang="en-US" dirty="0" smtClean="0">
                <a:latin typeface="FrutigerLTStd-Light"/>
              </a:rPr>
              <a:t> </a:t>
            </a:r>
            <a:r>
              <a:rPr lang="en-US" altLang="zh-CN" dirty="0" smtClean="0">
                <a:latin typeface="FrutigerLTStd-Light"/>
              </a:rPr>
              <a:t>tyrosine </a:t>
            </a:r>
            <a:r>
              <a:rPr lang="en-US" altLang="zh-CN" dirty="0">
                <a:latin typeface="FrutigerLTStd-Light"/>
              </a:rPr>
              <a:t>kinase (TK) domain, derived </a:t>
            </a:r>
            <a:r>
              <a:rPr lang="en-US" altLang="zh-CN" dirty="0" smtClean="0">
                <a:latin typeface="FrutigerLTStd-Light"/>
              </a:rPr>
              <a:t>by</a:t>
            </a:r>
            <a:r>
              <a:rPr lang="zh-CN" altLang="en-US" dirty="0" smtClean="0">
                <a:latin typeface="FrutigerLTStd-Light"/>
              </a:rPr>
              <a:t> </a:t>
            </a:r>
            <a:r>
              <a:rPr lang="en-US" altLang="zh-CN" dirty="0" smtClean="0">
                <a:latin typeface="FrutigerLTStd-Light"/>
              </a:rPr>
              <a:t>X-ray </a:t>
            </a:r>
            <a:r>
              <a:rPr lang="en-US" altLang="zh-CN" dirty="0">
                <a:latin typeface="FrutigerLTStd-Light"/>
              </a:rPr>
              <a:t>crystallography, shows how </a:t>
            </a:r>
            <a:r>
              <a:rPr lang="en-US" altLang="zh-CN" dirty="0" smtClean="0">
                <a:latin typeface="FrutigerLTStd-Light"/>
              </a:rPr>
              <a:t>the</a:t>
            </a:r>
            <a:r>
              <a:rPr lang="zh-CN" altLang="en-US" dirty="0" smtClean="0">
                <a:latin typeface="FrutigerLTStd-Light"/>
              </a:rPr>
              <a:t> </a:t>
            </a:r>
            <a:r>
              <a:rPr lang="en-US" altLang="zh-CN" dirty="0" smtClean="0">
                <a:latin typeface="FrutigerLTStd-Light"/>
              </a:rPr>
              <a:t>drug </a:t>
            </a:r>
            <a:r>
              <a:rPr lang="en-US" altLang="zh-CN" dirty="0" err="1" smtClean="0">
                <a:latin typeface="FrutigerLTStd-Light"/>
              </a:rPr>
              <a:t>Tarceva</a:t>
            </a:r>
            <a:r>
              <a:rPr lang="en-US" altLang="zh-CN" dirty="0" smtClean="0">
                <a:latin typeface="FrutigerLTStd-Light"/>
              </a:rPr>
              <a:t> </a:t>
            </a:r>
            <a:r>
              <a:rPr lang="en-US" altLang="zh-CN" dirty="0">
                <a:latin typeface="FrutigerLTStd-Light"/>
              </a:rPr>
              <a:t>fits </a:t>
            </a:r>
            <a:r>
              <a:rPr lang="en-US" altLang="zh-CN" dirty="0" smtClean="0">
                <a:latin typeface="FrutigerLTStd-Light"/>
              </a:rPr>
              <a:t>snugly</a:t>
            </a:r>
            <a:r>
              <a:rPr lang="zh-CN" altLang="en-US" dirty="0" smtClean="0">
                <a:latin typeface="FrutigerLTStd-Light"/>
              </a:rPr>
              <a:t> </a:t>
            </a:r>
            <a:r>
              <a:rPr lang="en-US" altLang="zh-CN" dirty="0" smtClean="0">
                <a:latin typeface="FrutigerLTStd-Light"/>
              </a:rPr>
              <a:t>within </a:t>
            </a:r>
            <a:r>
              <a:rPr lang="en-US" altLang="zh-CN" dirty="0">
                <a:latin typeface="FrutigerLTStd-Light"/>
              </a:rPr>
              <a:t>the ATP-binding cavity of </a:t>
            </a:r>
            <a:r>
              <a:rPr lang="en-US" altLang="zh-CN" dirty="0" smtClean="0">
                <a:latin typeface="FrutigerLTStd-Light"/>
              </a:rPr>
              <a:t>the</a:t>
            </a:r>
            <a:r>
              <a:rPr lang="zh-CN" altLang="en-US" dirty="0" smtClean="0">
                <a:latin typeface="FrutigerLTStd-Light"/>
              </a:rPr>
              <a:t> </a:t>
            </a:r>
            <a:r>
              <a:rPr lang="en-US" altLang="zh-CN" dirty="0" smtClean="0">
                <a:latin typeface="FrutigerLTStd-Light"/>
              </a:rPr>
              <a:t>cleft </a:t>
            </a:r>
            <a:r>
              <a:rPr lang="en-US" altLang="zh-CN" dirty="0">
                <a:latin typeface="FrutigerLTStd-Light"/>
              </a:rPr>
              <a:t>and in this way inhibits </a:t>
            </a:r>
            <a:r>
              <a:rPr lang="en-US" altLang="zh-CN" dirty="0" smtClean="0">
                <a:latin typeface="FrutigerLTStd-Light"/>
              </a:rPr>
              <a:t>receptor</a:t>
            </a:r>
            <a:r>
              <a:rPr lang="zh-CN" altLang="en-US" dirty="0" smtClean="0">
                <a:latin typeface="FrutigerLTStd-Light"/>
              </a:rPr>
              <a:t> </a:t>
            </a:r>
            <a:r>
              <a:rPr lang="en-US" altLang="zh-CN" dirty="0" smtClean="0">
                <a:latin typeface="FrutigerLTStd-Light"/>
              </a:rPr>
              <a:t>signaling</a:t>
            </a:r>
            <a:r>
              <a:rPr lang="en-US" altLang="zh-CN" dirty="0">
                <a:latin typeface="FrutigerLTStd-Light"/>
              </a:rPr>
              <a:t>.</a:t>
            </a:r>
            <a:endParaRPr lang="zh-CN" altLang="en-US" dirty="0"/>
          </a:p>
        </p:txBody>
      </p:sp>
    </p:spTree>
    <p:extLst>
      <p:ext uri="{BB962C8B-B14F-4D97-AF65-F5344CB8AC3E}">
        <p14:creationId xmlns:p14="http://schemas.microsoft.com/office/powerpoint/2010/main" val="32534031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figure_16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909" y="1069848"/>
            <a:ext cx="5622727" cy="554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161032" y="292101"/>
            <a:ext cx="8400288" cy="523220"/>
          </a:xfrm>
          <a:prstGeom prst="rect">
            <a:avLst/>
          </a:prstGeom>
        </p:spPr>
        <p:txBody>
          <a:bodyPr wrap="square">
            <a:spAutoFit/>
          </a:bodyPr>
          <a:lstStyle/>
          <a:p>
            <a:r>
              <a:rPr lang="en-US" altLang="zh-CN" sz="2800" b="1" dirty="0">
                <a:solidFill>
                  <a:srgbClr val="1271FF"/>
                </a:solidFill>
                <a:latin typeface="FrutigerLTStd-Bold"/>
              </a:rPr>
              <a:t>Figure 16.14 </a:t>
            </a:r>
            <a:r>
              <a:rPr lang="en-US" altLang="zh-CN" sz="2800" b="1" dirty="0">
                <a:solidFill>
                  <a:srgbClr val="000000"/>
                </a:solidFill>
                <a:latin typeface="FrutigerLTStd-Bold"/>
              </a:rPr>
              <a:t>Dose response curves </a:t>
            </a:r>
            <a:r>
              <a:rPr lang="en-US" altLang="zh-CN" sz="2800" b="1" dirty="0" smtClean="0">
                <a:solidFill>
                  <a:srgbClr val="000000"/>
                </a:solidFill>
                <a:latin typeface="FrutigerLTStd-Bold"/>
              </a:rPr>
              <a:t>of </a:t>
            </a:r>
            <a:r>
              <a:rPr lang="en-US" altLang="zh-CN" sz="2800" b="1" dirty="0" err="1" smtClean="0">
                <a:solidFill>
                  <a:srgbClr val="000000"/>
                </a:solidFill>
                <a:latin typeface="FrutigerLTStd-Bold"/>
              </a:rPr>
              <a:t>Gleevec</a:t>
            </a:r>
            <a:endParaRPr lang="zh-CN" altLang="en-US" sz="2800" dirty="0"/>
          </a:p>
        </p:txBody>
      </p:sp>
      <p:sp>
        <p:nvSpPr>
          <p:cNvPr id="3" name="Rectangle 2"/>
          <p:cNvSpPr/>
          <p:nvPr/>
        </p:nvSpPr>
        <p:spPr>
          <a:xfrm>
            <a:off x="6537636" y="1952615"/>
            <a:ext cx="5422716" cy="2308324"/>
          </a:xfrm>
          <a:prstGeom prst="rect">
            <a:avLst/>
          </a:prstGeom>
        </p:spPr>
        <p:txBody>
          <a:bodyPr wrap="square">
            <a:spAutoFit/>
          </a:bodyPr>
          <a:lstStyle/>
          <a:p>
            <a:r>
              <a:rPr lang="en-US" altLang="zh-CN" dirty="0">
                <a:latin typeface="FrutigerLTStd-Light"/>
              </a:rPr>
              <a:t>The ability to inhibit a </a:t>
            </a:r>
            <a:r>
              <a:rPr lang="en-US" altLang="zh-CN" dirty="0" smtClean="0">
                <a:latin typeface="FrutigerLTStd-Light"/>
              </a:rPr>
              <a:t>targeted</a:t>
            </a:r>
            <a:r>
              <a:rPr lang="zh-CN" altLang="en-US" dirty="0" smtClean="0">
                <a:latin typeface="FrutigerLTStd-Light"/>
              </a:rPr>
              <a:t> </a:t>
            </a:r>
            <a:r>
              <a:rPr lang="en-US" altLang="zh-CN" dirty="0" smtClean="0">
                <a:latin typeface="FrutigerLTStd-Light"/>
              </a:rPr>
              <a:t>protein </a:t>
            </a:r>
            <a:r>
              <a:rPr lang="en-US" altLang="zh-CN" dirty="0">
                <a:latin typeface="FrutigerLTStd-Light"/>
              </a:rPr>
              <a:t>without affecting other, </a:t>
            </a:r>
            <a:r>
              <a:rPr lang="en-US" altLang="zh-CN" dirty="0" smtClean="0">
                <a:latin typeface="FrutigerLTStd-Light"/>
              </a:rPr>
              <a:t>related</a:t>
            </a:r>
            <a:r>
              <a:rPr lang="zh-CN" altLang="en-US" dirty="0" smtClean="0">
                <a:latin typeface="FrutigerLTStd-Light"/>
              </a:rPr>
              <a:t> </a:t>
            </a:r>
            <a:r>
              <a:rPr lang="en-US" altLang="zh-CN" dirty="0" smtClean="0">
                <a:latin typeface="FrutigerLTStd-Light"/>
              </a:rPr>
              <a:t>cellular </a:t>
            </a:r>
            <a:r>
              <a:rPr lang="en-US" altLang="zh-CN" dirty="0">
                <a:latin typeface="FrutigerLTStd-Light"/>
              </a:rPr>
              <a:t>proteins is critical to the </a:t>
            </a:r>
            <a:r>
              <a:rPr lang="en-US" altLang="zh-CN" dirty="0" smtClean="0">
                <a:latin typeface="FrutigerLTStd-Light"/>
              </a:rPr>
              <a:t>success</a:t>
            </a:r>
            <a:r>
              <a:rPr lang="zh-CN" altLang="en-US" dirty="0" smtClean="0">
                <a:latin typeface="FrutigerLTStd-Light"/>
              </a:rPr>
              <a:t> </a:t>
            </a:r>
            <a:r>
              <a:rPr lang="en-US" altLang="zh-CN" dirty="0" smtClean="0">
                <a:latin typeface="FrutigerLTStd-Light"/>
              </a:rPr>
              <a:t>of </a:t>
            </a:r>
            <a:r>
              <a:rPr lang="en-US" altLang="zh-CN" dirty="0">
                <a:latin typeface="FrutigerLTStd-Light"/>
              </a:rPr>
              <a:t>therapy, making possible </a:t>
            </a:r>
            <a:r>
              <a:rPr lang="en-US" altLang="zh-CN" dirty="0" smtClean="0">
                <a:latin typeface="FrutigerLTStd-Light"/>
              </a:rPr>
              <a:t>therapeutic</a:t>
            </a:r>
            <a:r>
              <a:rPr lang="zh-CN" altLang="en-US" dirty="0" smtClean="0">
                <a:latin typeface="FrutigerLTStd-Light"/>
              </a:rPr>
              <a:t> </a:t>
            </a:r>
            <a:r>
              <a:rPr lang="en-US" altLang="zh-CN" dirty="0" smtClean="0">
                <a:latin typeface="FrutigerLTStd-Light"/>
              </a:rPr>
              <a:t>responses </a:t>
            </a:r>
            <a:r>
              <a:rPr lang="en-US" altLang="zh-CN" dirty="0">
                <a:latin typeface="FrutigerLTStd-Light"/>
              </a:rPr>
              <a:t>without undesired </a:t>
            </a:r>
            <a:r>
              <a:rPr lang="en-US" altLang="zh-CN" dirty="0" smtClean="0">
                <a:latin typeface="FrutigerLTStd-Light"/>
              </a:rPr>
              <a:t>side-effect</a:t>
            </a:r>
            <a:r>
              <a:rPr lang="zh-CN" altLang="en-US" dirty="0" smtClean="0">
                <a:latin typeface="FrutigerLTStd-Light"/>
              </a:rPr>
              <a:t> </a:t>
            </a:r>
            <a:r>
              <a:rPr lang="en-US" altLang="zh-CN" dirty="0" smtClean="0">
                <a:latin typeface="FrutigerLTStd-Light"/>
              </a:rPr>
              <a:t>toxicities</a:t>
            </a:r>
            <a:r>
              <a:rPr lang="en-US" altLang="zh-CN" dirty="0">
                <a:latin typeface="FrutigerLTStd-Light"/>
              </a:rPr>
              <a:t>. Here we see the responses of </a:t>
            </a:r>
            <a:r>
              <a:rPr lang="en-US" altLang="zh-CN" dirty="0" smtClean="0">
                <a:latin typeface="FrutigerLTStd-Light"/>
              </a:rPr>
              <a:t>a</a:t>
            </a:r>
            <a:r>
              <a:rPr lang="zh-CN" altLang="en-US" dirty="0" smtClean="0">
                <a:latin typeface="FrutigerLTStd-Light"/>
              </a:rPr>
              <a:t> </a:t>
            </a:r>
            <a:r>
              <a:rPr lang="en-US" altLang="zh-CN" dirty="0" smtClean="0">
                <a:latin typeface="FrutigerLTStd-Light"/>
              </a:rPr>
              <a:t>group </a:t>
            </a:r>
            <a:r>
              <a:rPr lang="en-US" altLang="zh-CN" dirty="0">
                <a:latin typeface="FrutigerLTStd-Light"/>
              </a:rPr>
              <a:t>of six tyrosine kinase (TK) </a:t>
            </a:r>
            <a:r>
              <a:rPr lang="en-US" altLang="zh-CN" dirty="0" smtClean="0">
                <a:latin typeface="FrutigerLTStd-Light"/>
              </a:rPr>
              <a:t>enzymes</a:t>
            </a:r>
            <a:r>
              <a:rPr lang="zh-CN" altLang="en-US" dirty="0" smtClean="0">
                <a:latin typeface="FrutigerLTStd-Light"/>
              </a:rPr>
              <a:t> </a:t>
            </a:r>
            <a:r>
              <a:rPr lang="en-US" altLang="zh-CN" dirty="0" smtClean="0">
                <a:latin typeface="FrutigerLTStd-Light"/>
              </a:rPr>
              <a:t>to </a:t>
            </a:r>
            <a:r>
              <a:rPr lang="en-US" altLang="zh-CN" dirty="0">
                <a:latin typeface="FrutigerLTStd-Light"/>
              </a:rPr>
              <a:t>the drug </a:t>
            </a:r>
            <a:r>
              <a:rPr lang="en-US" altLang="zh-CN" b="1" dirty="0" err="1" smtClean="0">
                <a:solidFill>
                  <a:srgbClr val="FF0000"/>
                </a:solidFill>
                <a:latin typeface="FrutigerLTStd-Light"/>
              </a:rPr>
              <a:t>Gleevec</a:t>
            </a:r>
            <a:r>
              <a:rPr lang="en-US" altLang="zh-CN" dirty="0" smtClean="0">
                <a:latin typeface="FrutigerLTStd-Light"/>
              </a:rPr>
              <a:t>.</a:t>
            </a:r>
            <a:endParaRPr lang="zh-CN" altLang="en-US" dirty="0"/>
          </a:p>
        </p:txBody>
      </p:sp>
      <p:sp>
        <p:nvSpPr>
          <p:cNvPr id="5" name="TextBox 4"/>
          <p:cNvSpPr txBox="1"/>
          <p:nvPr/>
        </p:nvSpPr>
        <p:spPr>
          <a:xfrm>
            <a:off x="7115808" y="5409127"/>
            <a:ext cx="4210448" cy="461665"/>
          </a:xfrm>
          <a:prstGeom prst="rect">
            <a:avLst/>
          </a:prstGeom>
          <a:noFill/>
        </p:spPr>
        <p:txBody>
          <a:bodyPr wrap="none" rtlCol="0">
            <a:spAutoFit/>
          </a:bodyPr>
          <a:lstStyle/>
          <a:p>
            <a:r>
              <a:rPr lang="en-US" altLang="zh-CN" sz="2400" dirty="0" err="1" smtClean="0"/>
              <a:t>Imatinib</a:t>
            </a:r>
            <a:r>
              <a:rPr lang="en-US" altLang="zh-CN" sz="2400" dirty="0" smtClean="0"/>
              <a:t>/</a:t>
            </a:r>
            <a:r>
              <a:rPr lang="en-US" altLang="zh-CN" sz="2400" dirty="0" err="1" smtClean="0"/>
              <a:t>Gleevec</a:t>
            </a:r>
            <a:r>
              <a:rPr lang="en-US" altLang="zh-CN" sz="2400" dirty="0" smtClean="0"/>
              <a:t> and </a:t>
            </a:r>
            <a:r>
              <a:rPr lang="en-US" altLang="zh-CN" sz="2400" dirty="0" err="1" smtClean="0"/>
              <a:t>Abl</a:t>
            </a:r>
            <a:r>
              <a:rPr lang="en-US" altLang="zh-CN" sz="2400" dirty="0" smtClean="0"/>
              <a:t> kinase</a:t>
            </a:r>
            <a:endParaRPr lang="zh-CN" altLang="en-US" sz="2400" dirty="0"/>
          </a:p>
        </p:txBody>
      </p:sp>
    </p:spTree>
    <p:extLst>
      <p:ext uri="{BB962C8B-B14F-4D97-AF65-F5344CB8AC3E}">
        <p14:creationId xmlns:p14="http://schemas.microsoft.com/office/powerpoint/2010/main" val="527977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figure_16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164" y="1203494"/>
            <a:ext cx="5952743" cy="335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32688" y="4679686"/>
            <a:ext cx="10524744" cy="1754326"/>
          </a:xfrm>
          <a:prstGeom prst="rect">
            <a:avLst/>
          </a:prstGeom>
        </p:spPr>
        <p:txBody>
          <a:bodyPr wrap="square">
            <a:spAutoFit/>
          </a:bodyPr>
          <a:lstStyle/>
          <a:p>
            <a:r>
              <a:rPr lang="en-US" altLang="zh-CN" dirty="0" smtClean="0">
                <a:solidFill>
                  <a:srgbClr val="000000"/>
                </a:solidFill>
                <a:latin typeface="FrutigerLTStd-Light"/>
              </a:rPr>
              <a:t>The </a:t>
            </a:r>
            <a:r>
              <a:rPr lang="en-US" altLang="zh-CN" dirty="0">
                <a:solidFill>
                  <a:srgbClr val="000000"/>
                </a:solidFill>
                <a:latin typeface="FrutigerLTStd-Light"/>
              </a:rPr>
              <a:t>development of </a:t>
            </a:r>
            <a:r>
              <a:rPr lang="en-US" altLang="zh-CN" dirty="0">
                <a:solidFill>
                  <a:srgbClr val="FF0000"/>
                </a:solidFill>
                <a:latin typeface="FrutigerLTStd-Light"/>
              </a:rPr>
              <a:t>magnetic resonance imaging (</a:t>
            </a:r>
            <a:r>
              <a:rPr lang="en-US" altLang="zh-CN" dirty="0" smtClean="0">
                <a:solidFill>
                  <a:srgbClr val="FF0000"/>
                </a:solidFill>
                <a:latin typeface="FrutigerLTStd-Light"/>
              </a:rPr>
              <a:t>MRI)</a:t>
            </a:r>
            <a:r>
              <a:rPr lang="zh-CN" altLang="en-US" dirty="0" smtClean="0">
                <a:solidFill>
                  <a:srgbClr val="FF0000"/>
                </a:solidFill>
                <a:latin typeface="FrutigerLTStd-Light"/>
              </a:rPr>
              <a:t> </a:t>
            </a:r>
            <a:r>
              <a:rPr lang="en-US" altLang="zh-CN" dirty="0" smtClean="0">
                <a:solidFill>
                  <a:srgbClr val="000000"/>
                </a:solidFill>
                <a:latin typeface="FrutigerLTStd-Light"/>
              </a:rPr>
              <a:t>has </a:t>
            </a:r>
            <a:r>
              <a:rPr lang="en-US" altLang="zh-CN" dirty="0">
                <a:solidFill>
                  <a:srgbClr val="000000"/>
                </a:solidFill>
                <a:latin typeface="FrutigerLTStd-Light"/>
              </a:rPr>
              <a:t>enabled increasingly higher-resolution, </a:t>
            </a:r>
            <a:r>
              <a:rPr lang="en-US" altLang="zh-CN" i="1" dirty="0">
                <a:solidFill>
                  <a:srgbClr val="000000"/>
                </a:solidFill>
                <a:latin typeface="FrutigerLTStd-LightItalic"/>
              </a:rPr>
              <a:t>noninvasive </a:t>
            </a:r>
            <a:r>
              <a:rPr lang="en-US" altLang="zh-CN" dirty="0" smtClean="0">
                <a:solidFill>
                  <a:srgbClr val="000000"/>
                </a:solidFill>
                <a:latin typeface="FrutigerLTStd-Light"/>
              </a:rPr>
              <a:t>visualization</a:t>
            </a:r>
            <a:r>
              <a:rPr lang="zh-CN" altLang="en-US" dirty="0" smtClean="0">
                <a:solidFill>
                  <a:srgbClr val="000000"/>
                </a:solidFill>
                <a:latin typeface="FrutigerLTStd-Light"/>
              </a:rPr>
              <a:t> </a:t>
            </a:r>
            <a:r>
              <a:rPr lang="en-US" altLang="zh-CN" dirty="0" smtClean="0">
                <a:solidFill>
                  <a:srgbClr val="000000"/>
                </a:solidFill>
                <a:latin typeface="FrutigerLTStd-Light"/>
              </a:rPr>
              <a:t>of </a:t>
            </a:r>
            <a:r>
              <a:rPr lang="en-US" altLang="zh-CN" dirty="0">
                <a:solidFill>
                  <a:srgbClr val="000000"/>
                </a:solidFill>
                <a:latin typeface="FrutigerLTStd-Light"/>
              </a:rPr>
              <a:t>living tissues. </a:t>
            </a:r>
            <a:r>
              <a:rPr lang="en-US" altLang="zh-CN" u="sng" dirty="0">
                <a:solidFill>
                  <a:srgbClr val="000000"/>
                </a:solidFill>
                <a:latin typeface="FrutigerLTStd-Light"/>
              </a:rPr>
              <a:t>MRI now allows breast tumors of very small </a:t>
            </a:r>
            <a:r>
              <a:rPr lang="en-US" altLang="zh-CN" u="sng" dirty="0" smtClean="0">
                <a:solidFill>
                  <a:srgbClr val="000000"/>
                </a:solidFill>
                <a:latin typeface="FrutigerLTStd-Light"/>
              </a:rPr>
              <a:t>size</a:t>
            </a:r>
            <a:r>
              <a:rPr lang="zh-CN" altLang="en-US" u="sng" dirty="0" smtClean="0">
                <a:solidFill>
                  <a:srgbClr val="000000"/>
                </a:solidFill>
                <a:latin typeface="FrutigerLTStd-Light"/>
              </a:rPr>
              <a:t> </a:t>
            </a:r>
            <a:r>
              <a:rPr lang="en-US" altLang="zh-CN" u="sng" dirty="0" smtClean="0">
                <a:solidFill>
                  <a:srgbClr val="000000"/>
                </a:solidFill>
                <a:latin typeface="FrutigerLTStd-Light"/>
              </a:rPr>
              <a:t>(several </a:t>
            </a:r>
            <a:r>
              <a:rPr lang="en-US" altLang="zh-CN" u="sng" dirty="0">
                <a:solidFill>
                  <a:srgbClr val="000000"/>
                </a:solidFill>
                <a:latin typeface="FrutigerLTStd-Light"/>
              </a:rPr>
              <a:t>mm diameter) to be detected and, as shown here, </a:t>
            </a:r>
            <a:r>
              <a:rPr lang="en-US" altLang="zh-CN" u="sng" dirty="0" smtClean="0">
                <a:solidFill>
                  <a:srgbClr val="000000"/>
                </a:solidFill>
                <a:latin typeface="FrutigerLTStd-Light"/>
              </a:rPr>
              <a:t>makes</a:t>
            </a:r>
            <a:r>
              <a:rPr lang="zh-CN" altLang="en-US" u="sng" dirty="0" smtClean="0">
                <a:solidFill>
                  <a:srgbClr val="000000"/>
                </a:solidFill>
                <a:latin typeface="FrutigerLTStd-Light"/>
              </a:rPr>
              <a:t> </a:t>
            </a:r>
            <a:r>
              <a:rPr lang="en-US" altLang="zh-CN" u="sng" dirty="0" smtClean="0">
                <a:solidFill>
                  <a:srgbClr val="000000"/>
                </a:solidFill>
                <a:latin typeface="FrutigerLTStd-Light"/>
              </a:rPr>
              <a:t>it </a:t>
            </a:r>
            <a:r>
              <a:rPr lang="en-US" altLang="zh-CN" u="sng" dirty="0">
                <a:solidFill>
                  <a:srgbClr val="000000"/>
                </a:solidFill>
                <a:latin typeface="FrutigerLTStd-Light"/>
              </a:rPr>
              <a:t>possible to view the progress of anti-tumor </a:t>
            </a:r>
            <a:r>
              <a:rPr lang="en-US" altLang="zh-CN" u="sng" dirty="0" smtClean="0">
                <a:solidFill>
                  <a:srgbClr val="000000"/>
                </a:solidFill>
                <a:latin typeface="FrutigerLTStd-Light"/>
              </a:rPr>
              <a:t>therapy</a:t>
            </a:r>
            <a:r>
              <a:rPr lang="zh-CN" altLang="en-US" u="sng" dirty="0" smtClean="0">
                <a:solidFill>
                  <a:srgbClr val="000000"/>
                </a:solidFill>
                <a:latin typeface="FrutigerLTStd-Light"/>
              </a:rPr>
              <a:t> </a:t>
            </a:r>
            <a:r>
              <a:rPr lang="en-US" altLang="zh-CN" u="sng" dirty="0" smtClean="0">
                <a:solidFill>
                  <a:srgbClr val="000000"/>
                </a:solidFill>
                <a:latin typeface="FrutigerLTStd-Light"/>
              </a:rPr>
              <a:t>in exquisite</a:t>
            </a:r>
            <a:r>
              <a:rPr lang="zh-CN" altLang="en-US" u="sng" dirty="0" smtClean="0">
                <a:solidFill>
                  <a:srgbClr val="000000"/>
                </a:solidFill>
                <a:latin typeface="FrutigerLTStd-Light"/>
              </a:rPr>
              <a:t> </a:t>
            </a:r>
            <a:r>
              <a:rPr lang="en-US" altLang="zh-CN" u="sng" dirty="0" smtClean="0">
                <a:solidFill>
                  <a:srgbClr val="000000"/>
                </a:solidFill>
                <a:latin typeface="FrutigerLTStd-Light"/>
              </a:rPr>
              <a:t>detail</a:t>
            </a:r>
            <a:r>
              <a:rPr lang="en-US" altLang="zh-CN" u="sng" dirty="0">
                <a:solidFill>
                  <a:srgbClr val="000000"/>
                </a:solidFill>
                <a:latin typeface="FrutigerLTStd-Light"/>
              </a:rPr>
              <a:t>. </a:t>
            </a:r>
            <a:r>
              <a:rPr lang="en-US" altLang="zh-CN" dirty="0" smtClean="0">
                <a:solidFill>
                  <a:srgbClr val="000000"/>
                </a:solidFill>
                <a:latin typeface="FrutigerLTStd-Light"/>
              </a:rPr>
              <a:t>Widespread use of such highly sensitive imaging techniques</a:t>
            </a:r>
            <a:r>
              <a:rPr lang="zh-CN" altLang="en-US" dirty="0" smtClean="0">
                <a:solidFill>
                  <a:srgbClr val="000000"/>
                </a:solidFill>
                <a:latin typeface="FrutigerLTStd-Light"/>
              </a:rPr>
              <a:t> </a:t>
            </a:r>
            <a:r>
              <a:rPr lang="en-US" altLang="zh-CN" dirty="0" smtClean="0">
                <a:solidFill>
                  <a:srgbClr val="000000"/>
                </a:solidFill>
                <a:latin typeface="FrutigerLTStd-Light"/>
              </a:rPr>
              <a:t>is likely to result in further increases in the incidence rate of breast</a:t>
            </a:r>
            <a:r>
              <a:rPr lang="zh-CN" altLang="en-US" dirty="0" smtClean="0">
                <a:solidFill>
                  <a:srgbClr val="000000"/>
                </a:solidFill>
                <a:latin typeface="FrutigerLTStd-Light"/>
              </a:rPr>
              <a:t> </a:t>
            </a:r>
            <a:r>
              <a:rPr lang="en-US" altLang="zh-CN" dirty="0" smtClean="0">
                <a:solidFill>
                  <a:srgbClr val="000000"/>
                </a:solidFill>
                <a:latin typeface="FrutigerLTStd-Light"/>
              </a:rPr>
              <a:t>cancer with unknown effect on the mortality of the</a:t>
            </a:r>
            <a:r>
              <a:rPr lang="zh-CN" altLang="en-US" dirty="0" smtClean="0">
                <a:solidFill>
                  <a:srgbClr val="000000"/>
                </a:solidFill>
                <a:latin typeface="FrutigerLTStd-Light"/>
              </a:rPr>
              <a:t> </a:t>
            </a:r>
            <a:r>
              <a:rPr lang="en-US" altLang="zh-CN" dirty="0" smtClean="0">
                <a:solidFill>
                  <a:srgbClr val="000000"/>
                </a:solidFill>
                <a:latin typeface="FrutigerLTStd-Light"/>
              </a:rPr>
              <a:t>disease. </a:t>
            </a:r>
            <a:endParaRPr lang="zh-CN" altLang="en-US" dirty="0"/>
          </a:p>
        </p:txBody>
      </p:sp>
      <p:sp>
        <p:nvSpPr>
          <p:cNvPr id="3" name="Rectangle 2"/>
          <p:cNvSpPr/>
          <p:nvPr/>
        </p:nvSpPr>
        <p:spPr>
          <a:xfrm>
            <a:off x="1737360" y="132829"/>
            <a:ext cx="8915400" cy="954107"/>
          </a:xfrm>
          <a:prstGeom prst="rect">
            <a:avLst/>
          </a:prstGeom>
        </p:spPr>
        <p:txBody>
          <a:bodyPr wrap="square">
            <a:spAutoFit/>
          </a:bodyPr>
          <a:lstStyle/>
          <a:p>
            <a:pPr algn="ctr"/>
            <a:r>
              <a:rPr lang="en-US" altLang="zh-CN" sz="2800" b="1" dirty="0">
                <a:solidFill>
                  <a:srgbClr val="1271FF"/>
                </a:solidFill>
                <a:latin typeface="FrutigerLTStd-Bold"/>
              </a:rPr>
              <a:t>Figure 16.2 </a:t>
            </a:r>
            <a:r>
              <a:rPr lang="en-US" altLang="zh-CN" sz="2800" b="1" dirty="0">
                <a:solidFill>
                  <a:srgbClr val="000000"/>
                </a:solidFill>
                <a:latin typeface="FrutigerLTStd-Bold"/>
              </a:rPr>
              <a:t>High-resolution noninvasive imaging of human</a:t>
            </a:r>
            <a:r>
              <a:rPr lang="zh-CN" altLang="en-US" sz="2800" b="1" dirty="0">
                <a:solidFill>
                  <a:srgbClr val="000000"/>
                </a:solidFill>
                <a:latin typeface="FrutigerLTStd-Bold"/>
              </a:rPr>
              <a:t> </a:t>
            </a:r>
            <a:r>
              <a:rPr lang="en-US" altLang="zh-CN" sz="2800" b="1" dirty="0">
                <a:solidFill>
                  <a:srgbClr val="000000"/>
                </a:solidFill>
                <a:latin typeface="FrutigerLTStd-Bold"/>
              </a:rPr>
              <a:t>tissues </a:t>
            </a:r>
            <a:endParaRPr lang="zh-CN" altLang="en-US" sz="2800" dirty="0"/>
          </a:p>
        </p:txBody>
      </p:sp>
    </p:spTree>
    <p:extLst>
      <p:ext uri="{BB962C8B-B14F-4D97-AF65-F5344CB8AC3E}">
        <p14:creationId xmlns:p14="http://schemas.microsoft.com/office/powerpoint/2010/main" val="27205332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4128" y="2097316"/>
            <a:ext cx="10479024"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16.7 Drug candidates must be tested on cell models as </a:t>
            </a:r>
            <a:r>
              <a:rPr lang="en-US" altLang="zh-CN" sz="2800" dirty="0" smtClean="0">
                <a:solidFill>
                  <a:srgbClr val="1271FF"/>
                </a:solidFill>
                <a:latin typeface="ACaslonPro-Regular"/>
              </a:rPr>
              <a:t>an</a:t>
            </a:r>
            <a:r>
              <a:rPr lang="zh-CN" altLang="en-US" sz="2800" dirty="0" smtClean="0">
                <a:solidFill>
                  <a:srgbClr val="1271FF"/>
                </a:solidFill>
                <a:latin typeface="ACaslonPro-Regular"/>
              </a:rPr>
              <a:t> </a:t>
            </a:r>
            <a:r>
              <a:rPr lang="en-US" altLang="zh-CN" sz="2800" dirty="0" smtClean="0">
                <a:solidFill>
                  <a:srgbClr val="1271FF"/>
                </a:solidFill>
                <a:latin typeface="ACaslonPro-Regular"/>
              </a:rPr>
              <a:t>initial </a:t>
            </a:r>
            <a:r>
              <a:rPr lang="en-US" altLang="zh-CN" sz="2800" dirty="0">
                <a:solidFill>
                  <a:srgbClr val="1271FF"/>
                </a:solidFill>
                <a:latin typeface="ACaslonPro-Regular"/>
              </a:rPr>
              <a:t>measurement of their utility in whole organisms</a:t>
            </a:r>
            <a:endParaRPr lang="zh-CN" altLang="en-US" sz="2800" dirty="0"/>
          </a:p>
        </p:txBody>
      </p:sp>
    </p:spTree>
    <p:extLst>
      <p:ext uri="{BB962C8B-B14F-4D97-AF65-F5344CB8AC3E}">
        <p14:creationId xmlns:p14="http://schemas.microsoft.com/office/powerpoint/2010/main" val="36264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5" name="Picture 3" descr="fig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07" y="1241363"/>
            <a:ext cx="6237097" cy="52445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72463" y="234619"/>
            <a:ext cx="9656953" cy="523220"/>
          </a:xfrm>
          <a:prstGeom prst="rect">
            <a:avLst/>
          </a:prstGeom>
        </p:spPr>
        <p:txBody>
          <a:bodyPr wrap="square">
            <a:spAutoFit/>
          </a:bodyPr>
          <a:lstStyle/>
          <a:p>
            <a:r>
              <a:rPr lang="en-US" altLang="zh-CN" sz="2800" b="1" dirty="0">
                <a:solidFill>
                  <a:srgbClr val="1271FF"/>
                </a:solidFill>
                <a:latin typeface="FrutigerLTStd-Bold"/>
              </a:rPr>
              <a:t>Figure 16.15 </a:t>
            </a:r>
            <a:r>
              <a:rPr lang="en-US" altLang="zh-CN" sz="2800" b="1" dirty="0">
                <a:solidFill>
                  <a:srgbClr val="000000"/>
                </a:solidFill>
                <a:latin typeface="FrutigerLTStd-Bold"/>
              </a:rPr>
              <a:t>Testing of </a:t>
            </a:r>
            <a:r>
              <a:rPr lang="en-US" altLang="zh-CN" sz="2800" b="1" dirty="0" err="1" smtClean="0">
                <a:solidFill>
                  <a:srgbClr val="000000"/>
                </a:solidFill>
                <a:latin typeface="FrutigerLTStd-Bold"/>
              </a:rPr>
              <a:t>Gleevec</a:t>
            </a:r>
            <a:r>
              <a:rPr lang="en-US" altLang="zh-CN" sz="2800" b="1" dirty="0" smtClean="0">
                <a:solidFill>
                  <a:srgbClr val="000000"/>
                </a:solidFill>
                <a:latin typeface="FrutigerLTStd-Bold"/>
              </a:rPr>
              <a:t> in </a:t>
            </a:r>
            <a:r>
              <a:rPr lang="en-US" altLang="zh-CN" sz="2800" b="1" dirty="0">
                <a:solidFill>
                  <a:srgbClr val="000000"/>
                </a:solidFill>
                <a:latin typeface="FrutigerLTStd-Bold"/>
              </a:rPr>
              <a:t>cell culture</a:t>
            </a:r>
            <a:endParaRPr lang="zh-CN" altLang="en-US" sz="2800" dirty="0"/>
          </a:p>
        </p:txBody>
      </p:sp>
      <p:sp>
        <p:nvSpPr>
          <p:cNvPr id="4" name="TextBox 3"/>
          <p:cNvSpPr txBox="1"/>
          <p:nvPr/>
        </p:nvSpPr>
        <p:spPr>
          <a:xfrm>
            <a:off x="7388763" y="5818560"/>
            <a:ext cx="4210448" cy="461665"/>
          </a:xfrm>
          <a:prstGeom prst="rect">
            <a:avLst/>
          </a:prstGeom>
          <a:noFill/>
        </p:spPr>
        <p:txBody>
          <a:bodyPr wrap="none" rtlCol="0">
            <a:spAutoFit/>
          </a:bodyPr>
          <a:lstStyle/>
          <a:p>
            <a:r>
              <a:rPr lang="en-US" altLang="zh-CN" sz="2400" dirty="0" err="1" smtClean="0"/>
              <a:t>Imatinib</a:t>
            </a:r>
            <a:r>
              <a:rPr lang="en-US" altLang="zh-CN" sz="2400" dirty="0" smtClean="0"/>
              <a:t>/</a:t>
            </a:r>
            <a:r>
              <a:rPr lang="en-US" altLang="zh-CN" sz="2400" dirty="0" err="1" smtClean="0"/>
              <a:t>Gleevec</a:t>
            </a:r>
            <a:r>
              <a:rPr lang="en-US" altLang="zh-CN" sz="2400" dirty="0" smtClean="0"/>
              <a:t> and </a:t>
            </a:r>
            <a:r>
              <a:rPr lang="en-US" altLang="zh-CN" sz="2400" dirty="0" err="1" smtClean="0"/>
              <a:t>Abl</a:t>
            </a:r>
            <a:r>
              <a:rPr lang="en-US" altLang="zh-CN" sz="2400" dirty="0" smtClean="0"/>
              <a:t> kinase</a:t>
            </a:r>
            <a:endParaRPr lang="zh-CN" altLang="en-US" sz="2400" dirty="0"/>
          </a:p>
        </p:txBody>
      </p:sp>
    </p:spTree>
    <p:extLst>
      <p:ext uri="{BB962C8B-B14F-4D97-AF65-F5344CB8AC3E}">
        <p14:creationId xmlns:p14="http://schemas.microsoft.com/office/powerpoint/2010/main" val="28752596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2688" y="1257407"/>
            <a:ext cx="10277856"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16.9 Promising candidate drugs are subjected to </a:t>
            </a:r>
            <a:r>
              <a:rPr lang="en-US" altLang="zh-CN" sz="2800" dirty="0" smtClean="0">
                <a:solidFill>
                  <a:srgbClr val="1271FF"/>
                </a:solidFill>
                <a:latin typeface="ACaslonPro-Regular"/>
              </a:rPr>
              <a:t>rigorous</a:t>
            </a:r>
            <a:r>
              <a:rPr lang="zh-CN" altLang="en-US" sz="2800" dirty="0" smtClean="0">
                <a:solidFill>
                  <a:srgbClr val="1271FF"/>
                </a:solidFill>
                <a:latin typeface="ACaslonPro-Regular"/>
              </a:rPr>
              <a:t> </a:t>
            </a:r>
            <a:r>
              <a:rPr lang="en-US" altLang="zh-CN" sz="2800" dirty="0" smtClean="0">
                <a:solidFill>
                  <a:srgbClr val="1271FF"/>
                </a:solidFill>
                <a:latin typeface="ACaslonPro-Regular"/>
              </a:rPr>
              <a:t>clinical </a:t>
            </a:r>
            <a:r>
              <a:rPr lang="en-US" altLang="zh-CN" sz="2800" dirty="0">
                <a:solidFill>
                  <a:srgbClr val="1271FF"/>
                </a:solidFill>
                <a:latin typeface="ACaslonPro-Regular"/>
              </a:rPr>
              <a:t>tests in Phase I trials in humans</a:t>
            </a:r>
            <a:endParaRPr lang="zh-CN" altLang="en-US" sz="2800" dirty="0"/>
          </a:p>
        </p:txBody>
      </p:sp>
      <p:sp>
        <p:nvSpPr>
          <p:cNvPr id="4" name="Rectangle 3"/>
          <p:cNvSpPr/>
          <p:nvPr/>
        </p:nvSpPr>
        <p:spPr>
          <a:xfrm>
            <a:off x="1890439" y="3984998"/>
            <a:ext cx="8362354" cy="461665"/>
          </a:xfrm>
          <a:prstGeom prst="rect">
            <a:avLst/>
          </a:prstGeom>
        </p:spPr>
        <p:txBody>
          <a:bodyPr wrap="none">
            <a:spAutoFit/>
          </a:bodyPr>
          <a:lstStyle/>
          <a:p>
            <a:r>
              <a:rPr lang="en-US" altLang="zh-CN" sz="2400" b="1" dirty="0"/>
              <a:t>Phase I </a:t>
            </a:r>
            <a:r>
              <a:rPr lang="en-US" altLang="zh-CN" sz="2400" b="1" dirty="0" smtClean="0"/>
              <a:t>trials</a:t>
            </a:r>
            <a:r>
              <a:rPr lang="en-US" altLang="zh-CN" sz="2400" dirty="0" smtClean="0"/>
              <a:t>: </a:t>
            </a:r>
            <a:r>
              <a:rPr lang="en-US" altLang="zh-CN" sz="2400" dirty="0"/>
              <a:t>Testing </a:t>
            </a:r>
            <a:r>
              <a:rPr lang="en-US" altLang="zh-CN" sz="2400" dirty="0" smtClean="0"/>
              <a:t>for</a:t>
            </a:r>
            <a:r>
              <a:rPr lang="zh-CN" altLang="en-US" sz="2400" dirty="0" smtClean="0"/>
              <a:t> </a:t>
            </a:r>
            <a:r>
              <a:rPr lang="en-US" altLang="zh-CN" sz="2400" dirty="0"/>
              <a:t>drug’s </a:t>
            </a:r>
            <a:r>
              <a:rPr lang="en-US" altLang="zh-CN" sz="2400" dirty="0" smtClean="0"/>
              <a:t>tolerability on </a:t>
            </a:r>
            <a:r>
              <a:rPr lang="en-US" altLang="zh-CN" sz="2400" dirty="0"/>
              <a:t>healthy volunteers </a:t>
            </a:r>
            <a:endParaRPr lang="zh-CN" altLang="en-US" sz="2400" dirty="0"/>
          </a:p>
        </p:txBody>
      </p:sp>
    </p:spTree>
    <p:extLst>
      <p:ext uri="{BB962C8B-B14F-4D97-AF65-F5344CB8AC3E}">
        <p14:creationId xmlns:p14="http://schemas.microsoft.com/office/powerpoint/2010/main" val="503890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figure_16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529" y="1399032"/>
            <a:ext cx="5030401" cy="533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62456" y="216331"/>
            <a:ext cx="9902952" cy="954107"/>
          </a:xfrm>
          <a:prstGeom prst="rect">
            <a:avLst/>
          </a:prstGeom>
        </p:spPr>
        <p:txBody>
          <a:bodyPr wrap="square">
            <a:spAutoFit/>
          </a:bodyPr>
          <a:lstStyle/>
          <a:p>
            <a:pPr algn="ctr"/>
            <a:r>
              <a:rPr lang="en-US" altLang="zh-CN" sz="2800" b="1" dirty="0">
                <a:solidFill>
                  <a:srgbClr val="1271FF"/>
                </a:solidFill>
                <a:latin typeface="FrutigerLTStd-Bold"/>
              </a:rPr>
              <a:t>Figure 16.19 </a:t>
            </a:r>
            <a:r>
              <a:rPr lang="en-US" altLang="zh-CN" sz="2800" b="1" dirty="0">
                <a:solidFill>
                  <a:srgbClr val="000000"/>
                </a:solidFill>
                <a:latin typeface="FrutigerLTStd-Bold"/>
              </a:rPr>
              <a:t>Measurements of </a:t>
            </a:r>
            <a:r>
              <a:rPr lang="en-US" altLang="zh-CN" sz="2800" b="1" dirty="0" smtClean="0">
                <a:solidFill>
                  <a:srgbClr val="000000"/>
                </a:solidFill>
                <a:latin typeface="FrutigerLTStd-Bold"/>
              </a:rPr>
              <a:t>pharmacodynamics and </a:t>
            </a:r>
            <a:r>
              <a:rPr lang="en-US" altLang="zh-CN" sz="2800" b="1" dirty="0">
                <a:solidFill>
                  <a:srgbClr val="000000"/>
                </a:solidFill>
                <a:latin typeface="FrutigerLTStd-Bold"/>
              </a:rPr>
              <a:t>determination of the therapeutic window</a:t>
            </a:r>
            <a:endParaRPr lang="zh-CN" altLang="en-US" sz="2800" dirty="0"/>
          </a:p>
        </p:txBody>
      </p:sp>
      <p:sp>
        <p:nvSpPr>
          <p:cNvPr id="3" name="TextBox 2"/>
          <p:cNvSpPr txBox="1"/>
          <p:nvPr/>
        </p:nvSpPr>
        <p:spPr>
          <a:xfrm>
            <a:off x="7434072" y="3264408"/>
            <a:ext cx="2557751" cy="461665"/>
          </a:xfrm>
          <a:prstGeom prst="rect">
            <a:avLst/>
          </a:prstGeom>
          <a:noFill/>
        </p:spPr>
        <p:txBody>
          <a:bodyPr wrap="none" rtlCol="0">
            <a:spAutoFit/>
          </a:bodyPr>
          <a:lstStyle/>
          <a:p>
            <a:r>
              <a:rPr lang="en-US" altLang="zh-CN" sz="2400" dirty="0" smtClean="0"/>
              <a:t>Phase I clinical trial</a:t>
            </a:r>
            <a:endParaRPr lang="zh-CN" altLang="en-US" sz="2400" dirty="0"/>
          </a:p>
        </p:txBody>
      </p:sp>
    </p:spTree>
    <p:extLst>
      <p:ext uri="{BB962C8B-B14F-4D97-AF65-F5344CB8AC3E}">
        <p14:creationId xmlns:p14="http://schemas.microsoft.com/office/powerpoint/2010/main" val="15580624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3312" y="1787759"/>
            <a:ext cx="9500616"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16.10 Phase II and III trials provide credible indications </a:t>
            </a:r>
            <a:r>
              <a:rPr lang="en-US" altLang="zh-CN" sz="2800" dirty="0" smtClean="0">
                <a:solidFill>
                  <a:srgbClr val="1271FF"/>
                </a:solidFill>
                <a:latin typeface="ACaslonPro-Regular"/>
              </a:rPr>
              <a:t>of clinical </a:t>
            </a:r>
            <a:r>
              <a:rPr lang="en-US" altLang="zh-CN" sz="2800" dirty="0">
                <a:solidFill>
                  <a:srgbClr val="1271FF"/>
                </a:solidFill>
                <a:latin typeface="ACaslonPro-Regular"/>
              </a:rPr>
              <a:t>efficacy</a:t>
            </a:r>
            <a:endParaRPr lang="zh-CN" altLang="en-US" sz="2800" dirty="0"/>
          </a:p>
        </p:txBody>
      </p:sp>
    </p:spTree>
    <p:extLst>
      <p:ext uri="{BB962C8B-B14F-4D97-AF65-F5344CB8AC3E}">
        <p14:creationId xmlns:p14="http://schemas.microsoft.com/office/powerpoint/2010/main" val="2262171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figure_16_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22" y="1371600"/>
            <a:ext cx="5189688" cy="517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128220" y="1371600"/>
            <a:ext cx="5538216" cy="4247317"/>
          </a:xfrm>
          <a:prstGeom prst="rect">
            <a:avLst/>
          </a:prstGeom>
        </p:spPr>
        <p:txBody>
          <a:bodyPr wrap="square">
            <a:spAutoFit/>
          </a:bodyPr>
          <a:lstStyle/>
          <a:p>
            <a:r>
              <a:rPr lang="en-US" altLang="zh-CN" dirty="0" smtClean="0">
                <a:solidFill>
                  <a:srgbClr val="000000"/>
                </a:solidFill>
                <a:latin typeface="FrutigerLTStd-Light"/>
              </a:rPr>
              <a:t>This Kaplan–Meier </a:t>
            </a:r>
            <a:r>
              <a:rPr lang="en-US" altLang="zh-CN" dirty="0">
                <a:solidFill>
                  <a:srgbClr val="000000"/>
                </a:solidFill>
                <a:latin typeface="FrutigerLTStd-Light"/>
              </a:rPr>
              <a:t>plot illustrates the </a:t>
            </a:r>
            <a:r>
              <a:rPr lang="en-US" altLang="zh-CN" dirty="0" smtClean="0">
                <a:solidFill>
                  <a:srgbClr val="000000"/>
                </a:solidFill>
                <a:latin typeface="FrutigerLTStd-Light"/>
              </a:rPr>
              <a:t>high mortality </a:t>
            </a:r>
            <a:r>
              <a:rPr lang="en-US" altLang="zh-CN" dirty="0">
                <a:solidFill>
                  <a:srgbClr val="000000"/>
                </a:solidFill>
                <a:latin typeface="FrutigerLTStd-Light"/>
              </a:rPr>
              <a:t>exacted by pancreatic cancer.</a:t>
            </a:r>
          </a:p>
          <a:p>
            <a:r>
              <a:rPr lang="en-US" altLang="zh-CN" dirty="0">
                <a:solidFill>
                  <a:srgbClr val="000000"/>
                </a:solidFill>
                <a:latin typeface="FrutigerLTStd-Light"/>
              </a:rPr>
              <a:t>Patients treated with </a:t>
            </a:r>
            <a:r>
              <a:rPr lang="en-US" altLang="zh-CN" dirty="0" smtClean="0">
                <a:solidFill>
                  <a:srgbClr val="000000"/>
                </a:solidFill>
                <a:latin typeface="FrutigerLTStd-Light"/>
              </a:rPr>
              <a:t>gemcitabine (GEM) </a:t>
            </a:r>
            <a:r>
              <a:rPr lang="en-US" altLang="zh-CN" dirty="0">
                <a:solidFill>
                  <a:srgbClr val="000000"/>
                </a:solidFill>
                <a:latin typeface="FrutigerLTStd-Light"/>
              </a:rPr>
              <a:t>lived </a:t>
            </a:r>
            <a:r>
              <a:rPr lang="en-US" altLang="zh-CN" dirty="0" smtClean="0">
                <a:solidFill>
                  <a:srgbClr val="000000"/>
                </a:solidFill>
                <a:latin typeface="FrutigerLTStd-Light"/>
              </a:rPr>
              <a:t>slightly longer </a:t>
            </a:r>
            <a:r>
              <a:rPr lang="en-US" altLang="zh-CN" dirty="0">
                <a:solidFill>
                  <a:srgbClr val="000000"/>
                </a:solidFill>
                <a:latin typeface="FrutigerLTStd-Light"/>
              </a:rPr>
              <a:t>than those treated </a:t>
            </a:r>
            <a:r>
              <a:rPr lang="en-US" altLang="zh-CN" dirty="0" smtClean="0">
                <a:solidFill>
                  <a:srgbClr val="000000"/>
                </a:solidFill>
                <a:latin typeface="FrutigerLTStd-Light"/>
              </a:rPr>
              <a:t>with 5-fluorouracil </a:t>
            </a:r>
            <a:r>
              <a:rPr lang="en-US" altLang="zh-CN" dirty="0">
                <a:solidFill>
                  <a:srgbClr val="000000"/>
                </a:solidFill>
                <a:latin typeface="FrutigerLTStd-Light"/>
              </a:rPr>
              <a:t>(5-FU)—the </a:t>
            </a:r>
            <a:r>
              <a:rPr lang="en-US" altLang="zh-CN" dirty="0" smtClean="0">
                <a:solidFill>
                  <a:srgbClr val="000000"/>
                </a:solidFill>
                <a:latin typeface="FrutigerLTStd-Light"/>
              </a:rPr>
              <a:t>standard treatment </a:t>
            </a:r>
            <a:r>
              <a:rPr lang="en-US" altLang="zh-CN" dirty="0">
                <a:solidFill>
                  <a:srgbClr val="000000"/>
                </a:solidFill>
                <a:latin typeface="FrutigerLTStd-Light"/>
              </a:rPr>
              <a:t>in the 1990s. Both of </a:t>
            </a:r>
            <a:r>
              <a:rPr lang="en-US" altLang="zh-CN" dirty="0" smtClean="0">
                <a:solidFill>
                  <a:srgbClr val="000000"/>
                </a:solidFill>
                <a:latin typeface="FrutigerLTStd-Light"/>
              </a:rPr>
              <a:t>these agents </a:t>
            </a:r>
            <a:r>
              <a:rPr lang="en-US" altLang="zh-CN" dirty="0">
                <a:solidFill>
                  <a:srgbClr val="000000"/>
                </a:solidFill>
                <a:latin typeface="FrutigerLTStd-Light"/>
              </a:rPr>
              <a:t>are pyrimidine </a:t>
            </a:r>
            <a:r>
              <a:rPr lang="en-US" altLang="zh-CN" dirty="0" smtClean="0">
                <a:solidFill>
                  <a:srgbClr val="000000"/>
                </a:solidFill>
                <a:latin typeface="FrutigerLTStd-Light"/>
              </a:rPr>
              <a:t>derivatives whose </a:t>
            </a:r>
            <a:r>
              <a:rPr lang="en-US" altLang="zh-CN" dirty="0">
                <a:solidFill>
                  <a:srgbClr val="000000"/>
                </a:solidFill>
                <a:latin typeface="FrutigerLTStd-Light"/>
              </a:rPr>
              <a:t>cytotoxicity derives from </a:t>
            </a:r>
            <a:r>
              <a:rPr lang="en-US" altLang="zh-CN" dirty="0" smtClean="0">
                <a:solidFill>
                  <a:srgbClr val="000000"/>
                </a:solidFill>
                <a:latin typeface="FrutigerLTStd-Light"/>
              </a:rPr>
              <a:t>their ability </a:t>
            </a:r>
            <a:r>
              <a:rPr lang="en-US" altLang="zh-CN" dirty="0">
                <a:solidFill>
                  <a:srgbClr val="000000"/>
                </a:solidFill>
                <a:latin typeface="FrutigerLTStd-Light"/>
              </a:rPr>
              <a:t>to inhibit DNA synthesis, </a:t>
            </a:r>
            <a:r>
              <a:rPr lang="en-US" altLang="zh-CN" dirty="0" smtClean="0">
                <a:solidFill>
                  <a:srgbClr val="000000"/>
                </a:solidFill>
                <a:latin typeface="FrutigerLTStd-Light"/>
              </a:rPr>
              <a:t>in part </a:t>
            </a:r>
            <a:r>
              <a:rPr lang="en-US" altLang="zh-CN" dirty="0">
                <a:solidFill>
                  <a:srgbClr val="000000"/>
                </a:solidFill>
                <a:latin typeface="FrutigerLTStd-Light"/>
              </a:rPr>
              <a:t>through </a:t>
            </a:r>
            <a:r>
              <a:rPr lang="en-US" altLang="zh-CN" dirty="0" err="1">
                <a:solidFill>
                  <a:srgbClr val="000000"/>
                </a:solidFill>
                <a:latin typeface="FrutigerLTStd-Light"/>
              </a:rPr>
              <a:t>misincorporation</a:t>
            </a:r>
            <a:r>
              <a:rPr lang="en-US" altLang="zh-CN" dirty="0">
                <a:solidFill>
                  <a:srgbClr val="000000"/>
                </a:solidFill>
                <a:latin typeface="FrutigerLTStd-Light"/>
              </a:rPr>
              <a:t> </a:t>
            </a:r>
            <a:r>
              <a:rPr lang="en-US" altLang="zh-CN" dirty="0" smtClean="0">
                <a:solidFill>
                  <a:srgbClr val="000000"/>
                </a:solidFill>
                <a:latin typeface="FrutigerLTStd-Light"/>
              </a:rPr>
              <a:t>into the </a:t>
            </a:r>
            <a:r>
              <a:rPr lang="en-US" altLang="zh-CN" dirty="0">
                <a:solidFill>
                  <a:srgbClr val="000000"/>
                </a:solidFill>
                <a:latin typeface="FrutigerLTStd-Light"/>
              </a:rPr>
              <a:t>DNA. (5-FU also interferes </a:t>
            </a:r>
            <a:r>
              <a:rPr lang="en-US" altLang="zh-CN" dirty="0" smtClean="0">
                <a:solidFill>
                  <a:srgbClr val="000000"/>
                </a:solidFill>
                <a:latin typeface="FrutigerLTStd-Light"/>
              </a:rPr>
              <a:t>with pyrimidine </a:t>
            </a:r>
            <a:r>
              <a:rPr lang="en-US" altLang="zh-CN" dirty="0">
                <a:solidFill>
                  <a:srgbClr val="000000"/>
                </a:solidFill>
                <a:latin typeface="FrutigerLTStd-Light"/>
              </a:rPr>
              <a:t>biosynthesis.) </a:t>
            </a:r>
            <a:r>
              <a:rPr lang="en-US" altLang="zh-CN" u="sng" dirty="0">
                <a:solidFill>
                  <a:srgbClr val="000000"/>
                </a:solidFill>
                <a:latin typeface="FrutigerLTStd-Light"/>
              </a:rPr>
              <a:t>As is </a:t>
            </a:r>
            <a:r>
              <a:rPr lang="en-US" altLang="zh-CN" u="sng" dirty="0" smtClean="0">
                <a:solidFill>
                  <a:srgbClr val="000000"/>
                </a:solidFill>
                <a:latin typeface="FrutigerLTStd-Light"/>
              </a:rPr>
              <a:t>apparent, gemcitabine </a:t>
            </a:r>
            <a:r>
              <a:rPr lang="en-US" altLang="zh-CN" u="sng" dirty="0">
                <a:solidFill>
                  <a:srgbClr val="000000"/>
                </a:solidFill>
                <a:latin typeface="FrutigerLTStd-Light"/>
              </a:rPr>
              <a:t>treatment offered only </a:t>
            </a:r>
            <a:r>
              <a:rPr lang="en-US" altLang="zh-CN" u="sng" dirty="0" smtClean="0">
                <a:solidFill>
                  <a:srgbClr val="000000"/>
                </a:solidFill>
                <a:latin typeface="FrutigerLTStd-Light"/>
              </a:rPr>
              <a:t>a modest </a:t>
            </a:r>
            <a:r>
              <a:rPr lang="en-US" altLang="zh-CN" u="sng" dirty="0">
                <a:solidFill>
                  <a:srgbClr val="000000"/>
                </a:solidFill>
                <a:latin typeface="FrutigerLTStd-Light"/>
              </a:rPr>
              <a:t>increase in patient survival in </a:t>
            </a:r>
            <a:r>
              <a:rPr lang="en-US" altLang="zh-CN" u="sng" dirty="0" smtClean="0">
                <a:solidFill>
                  <a:srgbClr val="000000"/>
                </a:solidFill>
                <a:latin typeface="FrutigerLTStd-Light"/>
              </a:rPr>
              <a:t>this study </a:t>
            </a:r>
            <a:r>
              <a:rPr lang="en-US" altLang="zh-CN" u="sng" dirty="0">
                <a:solidFill>
                  <a:srgbClr val="000000"/>
                </a:solidFill>
                <a:latin typeface="FrutigerLTStd-Light"/>
              </a:rPr>
              <a:t>reported in 1997, but this </a:t>
            </a:r>
            <a:r>
              <a:rPr lang="en-US" altLang="zh-CN" u="sng" dirty="0" smtClean="0">
                <a:solidFill>
                  <a:srgbClr val="000000"/>
                </a:solidFill>
                <a:latin typeface="FrutigerLTStd-Light"/>
              </a:rPr>
              <a:t>sufficed to </a:t>
            </a:r>
            <a:r>
              <a:rPr lang="en-US" altLang="zh-CN" u="sng" dirty="0">
                <a:solidFill>
                  <a:srgbClr val="000000"/>
                </a:solidFill>
                <a:latin typeface="FrutigerLTStd-Light"/>
              </a:rPr>
              <a:t>allow its approval by the U.S. </a:t>
            </a:r>
            <a:r>
              <a:rPr lang="en-US" altLang="zh-CN" u="sng" dirty="0" smtClean="0">
                <a:solidFill>
                  <a:srgbClr val="000000"/>
                </a:solidFill>
                <a:latin typeface="FrutigerLTStd-Light"/>
              </a:rPr>
              <a:t>Food and </a:t>
            </a:r>
            <a:r>
              <a:rPr lang="en-US" altLang="zh-CN" u="sng" dirty="0">
                <a:solidFill>
                  <a:srgbClr val="000000"/>
                </a:solidFill>
                <a:latin typeface="FrutigerLTStd-Light"/>
              </a:rPr>
              <a:t>Drug Administration.</a:t>
            </a:r>
            <a:endParaRPr lang="zh-CN" altLang="en-US" u="sng" dirty="0"/>
          </a:p>
        </p:txBody>
      </p:sp>
      <p:sp>
        <p:nvSpPr>
          <p:cNvPr id="3" name="Rectangle 2"/>
          <p:cNvSpPr/>
          <p:nvPr/>
        </p:nvSpPr>
        <p:spPr>
          <a:xfrm>
            <a:off x="461480" y="288023"/>
            <a:ext cx="11204956" cy="523220"/>
          </a:xfrm>
          <a:prstGeom prst="rect">
            <a:avLst/>
          </a:prstGeom>
        </p:spPr>
        <p:txBody>
          <a:bodyPr wrap="square">
            <a:spAutoFit/>
          </a:bodyPr>
          <a:lstStyle/>
          <a:p>
            <a:r>
              <a:rPr lang="en-US" altLang="zh-CN" sz="2800" b="1" dirty="0">
                <a:solidFill>
                  <a:srgbClr val="1271FF"/>
                </a:solidFill>
                <a:latin typeface="FrutigerLTStd-Bold"/>
              </a:rPr>
              <a:t>Figure 16.20 </a:t>
            </a:r>
            <a:r>
              <a:rPr lang="en-US" altLang="zh-CN" sz="2800" b="1" dirty="0">
                <a:solidFill>
                  <a:srgbClr val="000000"/>
                </a:solidFill>
                <a:latin typeface="FrutigerLTStd-Bold"/>
              </a:rPr>
              <a:t>Gemcitabine as </a:t>
            </a:r>
            <a:r>
              <a:rPr lang="en-US" altLang="zh-CN" sz="2800" b="1" dirty="0" smtClean="0">
                <a:solidFill>
                  <a:srgbClr val="000000"/>
                </a:solidFill>
                <a:latin typeface="FrutigerLTStd-Bold"/>
              </a:rPr>
              <a:t>a treatment </a:t>
            </a:r>
            <a:r>
              <a:rPr lang="en-US" altLang="zh-CN" sz="2800" b="1" dirty="0">
                <a:solidFill>
                  <a:srgbClr val="000000"/>
                </a:solidFill>
                <a:latin typeface="FrutigerLTStd-Bold"/>
              </a:rPr>
              <a:t>for pancreatic cancer </a:t>
            </a:r>
            <a:endParaRPr lang="zh-CN" altLang="en-US" sz="2800" dirty="0"/>
          </a:p>
        </p:txBody>
      </p:sp>
      <p:sp>
        <p:nvSpPr>
          <p:cNvPr id="4" name="Rectangle 3"/>
          <p:cNvSpPr/>
          <p:nvPr/>
        </p:nvSpPr>
        <p:spPr>
          <a:xfrm>
            <a:off x="6128220" y="6179274"/>
            <a:ext cx="5296193" cy="369332"/>
          </a:xfrm>
          <a:prstGeom prst="rect">
            <a:avLst/>
          </a:prstGeom>
        </p:spPr>
        <p:txBody>
          <a:bodyPr wrap="none">
            <a:spAutoFit/>
          </a:bodyPr>
          <a:lstStyle/>
          <a:p>
            <a:r>
              <a:rPr lang="en-US" altLang="zh-CN" dirty="0" smtClean="0">
                <a:solidFill>
                  <a:srgbClr val="FF0000"/>
                </a:solidFill>
              </a:rPr>
              <a:t>GEM is Antimetabolites</a:t>
            </a:r>
            <a:r>
              <a:rPr lang="zh-CN" altLang="en-US" dirty="0">
                <a:solidFill>
                  <a:srgbClr val="FF0000"/>
                </a:solidFill>
              </a:rPr>
              <a:t>（抗代谢物</a:t>
            </a:r>
            <a:r>
              <a:rPr lang="zh-CN" altLang="en-US" dirty="0" smtClean="0">
                <a:solidFill>
                  <a:srgbClr val="FF0000"/>
                </a:solidFill>
              </a:rPr>
              <a:t>）</a:t>
            </a:r>
            <a:r>
              <a:rPr lang="en-US" altLang="zh-CN" dirty="0" smtClean="0">
                <a:solidFill>
                  <a:srgbClr val="FF0000"/>
                </a:solidFill>
              </a:rPr>
              <a:t>, see </a:t>
            </a:r>
            <a:r>
              <a:rPr lang="en-US" altLang="zh-CN" b="1" dirty="0" smtClean="0">
                <a:solidFill>
                  <a:srgbClr val="3333CC"/>
                </a:solidFill>
              </a:rPr>
              <a:t>Figure 16.6</a:t>
            </a:r>
            <a:endParaRPr lang="zh-CN" altLang="en-US" b="1" dirty="0">
              <a:solidFill>
                <a:srgbClr val="3333CC"/>
              </a:solidFill>
            </a:endParaRPr>
          </a:p>
        </p:txBody>
      </p:sp>
    </p:spTree>
    <p:extLst>
      <p:ext uri="{BB962C8B-B14F-4D97-AF65-F5344CB8AC3E}">
        <p14:creationId xmlns:p14="http://schemas.microsoft.com/office/powerpoint/2010/main" val="38663984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figure_16_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49" y="1609344"/>
            <a:ext cx="6647545" cy="476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54024" y="316915"/>
            <a:ext cx="10594848" cy="523220"/>
          </a:xfrm>
          <a:prstGeom prst="rect">
            <a:avLst/>
          </a:prstGeom>
        </p:spPr>
        <p:txBody>
          <a:bodyPr wrap="square">
            <a:spAutoFit/>
          </a:bodyPr>
          <a:lstStyle/>
          <a:p>
            <a:r>
              <a:rPr lang="en-US" altLang="zh-CN" sz="2800" b="1" dirty="0">
                <a:solidFill>
                  <a:srgbClr val="1271FF"/>
                </a:solidFill>
                <a:latin typeface="FrutigerLTStd-Bold"/>
              </a:rPr>
              <a:t>Figure 16.21 </a:t>
            </a:r>
            <a:r>
              <a:rPr lang="en-US" altLang="zh-CN" sz="2800" b="1" dirty="0" smtClean="0">
                <a:solidFill>
                  <a:srgbClr val="FF0000"/>
                </a:solidFill>
                <a:latin typeface="FrutigerLTStd-Bold"/>
              </a:rPr>
              <a:t>Multi-drug resistance </a:t>
            </a:r>
            <a:r>
              <a:rPr lang="en-US" altLang="zh-CN" sz="2800" b="1" dirty="0" smtClean="0">
                <a:solidFill>
                  <a:srgbClr val="000000"/>
                </a:solidFill>
                <a:latin typeface="FrutigerLTStd-Bold"/>
              </a:rPr>
              <a:t>and </a:t>
            </a:r>
            <a:r>
              <a:rPr lang="en-US" altLang="zh-CN" sz="2800" b="1" dirty="0">
                <a:solidFill>
                  <a:srgbClr val="000000"/>
                </a:solidFill>
                <a:latin typeface="FrutigerLTStd-Bold"/>
              </a:rPr>
              <a:t>the </a:t>
            </a:r>
            <a:r>
              <a:rPr lang="en-US" altLang="zh-CN" sz="2800" b="1" dirty="0" smtClean="0">
                <a:solidFill>
                  <a:srgbClr val="000000"/>
                </a:solidFill>
                <a:latin typeface="FrutigerLTStd-Bold"/>
              </a:rPr>
              <a:t>P-glycoprotein</a:t>
            </a:r>
            <a:endParaRPr lang="zh-CN" altLang="en-US" sz="2800" dirty="0"/>
          </a:p>
        </p:txBody>
      </p:sp>
      <p:sp>
        <p:nvSpPr>
          <p:cNvPr id="3" name="Rectangle 2"/>
          <p:cNvSpPr/>
          <p:nvPr/>
        </p:nvSpPr>
        <p:spPr>
          <a:xfrm>
            <a:off x="7074408" y="2133660"/>
            <a:ext cx="4821936" cy="3416320"/>
          </a:xfrm>
          <a:prstGeom prst="rect">
            <a:avLst/>
          </a:prstGeom>
        </p:spPr>
        <p:txBody>
          <a:bodyPr wrap="square">
            <a:spAutoFit/>
          </a:bodyPr>
          <a:lstStyle/>
          <a:p>
            <a:r>
              <a:rPr lang="en-US" altLang="zh-CN" u="sng" dirty="0">
                <a:latin typeface="FrutigerLTStd-Light"/>
              </a:rPr>
              <a:t>A structural model of P-</a:t>
            </a:r>
            <a:r>
              <a:rPr lang="en-US" altLang="zh-CN" u="sng" dirty="0" err="1">
                <a:latin typeface="FrutigerLTStd-Light"/>
              </a:rPr>
              <a:t>gp</a:t>
            </a:r>
            <a:r>
              <a:rPr lang="en-US" altLang="zh-CN" u="sng" dirty="0">
                <a:latin typeface="FrutigerLTStd-Light"/>
              </a:rPr>
              <a:t> is </a:t>
            </a:r>
            <a:r>
              <a:rPr lang="en-US" altLang="zh-CN" u="sng" dirty="0" smtClean="0">
                <a:latin typeface="FrutigerLTStd-Light"/>
              </a:rPr>
              <a:t>shown here</a:t>
            </a:r>
            <a:r>
              <a:rPr lang="en-US" altLang="zh-CN" u="sng" dirty="0">
                <a:latin typeface="FrutigerLTStd-Light"/>
              </a:rPr>
              <a:t>. It is a 170-kD </a:t>
            </a:r>
            <a:r>
              <a:rPr lang="en-US" altLang="zh-CN" u="sng" dirty="0" smtClean="0">
                <a:latin typeface="FrutigerLTStd-Light"/>
              </a:rPr>
              <a:t>ATP-dependent transmembrane </a:t>
            </a:r>
            <a:r>
              <a:rPr lang="en-US" altLang="zh-CN" u="sng" dirty="0">
                <a:latin typeface="FrutigerLTStd-Light"/>
              </a:rPr>
              <a:t>protein that can </a:t>
            </a:r>
            <a:r>
              <a:rPr lang="en-US" altLang="zh-CN" u="sng" dirty="0" smtClean="0">
                <a:latin typeface="FrutigerLTStd-Light"/>
              </a:rPr>
              <a:t>pump out </a:t>
            </a:r>
            <a:r>
              <a:rPr lang="en-US" altLang="zh-CN" u="sng" dirty="0">
                <a:latin typeface="FrutigerLTStd-Light"/>
              </a:rPr>
              <a:t>of cells a wide variety of </a:t>
            </a:r>
            <a:r>
              <a:rPr lang="en-US" altLang="zh-CN" u="sng" dirty="0" smtClean="0">
                <a:latin typeface="FrutigerLTStd-Light"/>
              </a:rPr>
              <a:t>molecules with </a:t>
            </a:r>
            <a:r>
              <a:rPr lang="en-US" altLang="zh-CN" u="sng" dirty="0">
                <a:latin typeface="FrutigerLTStd-Light"/>
              </a:rPr>
              <a:t>molecular weights ranging </a:t>
            </a:r>
            <a:r>
              <a:rPr lang="en-US" altLang="zh-CN" u="sng" dirty="0" smtClean="0">
                <a:latin typeface="FrutigerLTStd-Light"/>
              </a:rPr>
              <a:t>from 330 </a:t>
            </a:r>
            <a:r>
              <a:rPr lang="en-US" altLang="zh-CN" u="sng" dirty="0">
                <a:latin typeface="FrutigerLTStd-Light"/>
              </a:rPr>
              <a:t>up to 4000. </a:t>
            </a:r>
            <a:r>
              <a:rPr lang="en-US" altLang="zh-CN" dirty="0">
                <a:latin typeface="FrutigerLTStd-Light"/>
              </a:rPr>
              <a:t>Its elevated </a:t>
            </a:r>
            <a:r>
              <a:rPr lang="en-US" altLang="zh-CN" dirty="0" smtClean="0">
                <a:latin typeface="FrutigerLTStd-Light"/>
              </a:rPr>
              <a:t>expression is </a:t>
            </a:r>
            <a:r>
              <a:rPr lang="en-US" altLang="zh-CN" dirty="0">
                <a:latin typeface="FrutigerLTStd-Light"/>
              </a:rPr>
              <a:t>often associated with and likely </a:t>
            </a:r>
            <a:r>
              <a:rPr lang="en-US" altLang="zh-CN" dirty="0" smtClean="0">
                <a:latin typeface="FrutigerLTStd-Light"/>
              </a:rPr>
              <a:t>causes multi-drug </a:t>
            </a:r>
            <a:r>
              <a:rPr lang="en-US" altLang="zh-CN" dirty="0">
                <a:latin typeface="FrutigerLTStd-Light"/>
              </a:rPr>
              <a:t>resistance. It is a member </a:t>
            </a:r>
            <a:r>
              <a:rPr lang="en-US" altLang="zh-CN" dirty="0" smtClean="0">
                <a:latin typeface="FrutigerLTStd-Light"/>
              </a:rPr>
              <a:t>of a </a:t>
            </a:r>
            <a:r>
              <a:rPr lang="en-US" altLang="zh-CN" dirty="0">
                <a:latin typeface="FrutigerLTStd-Light"/>
              </a:rPr>
              <a:t>large family of mammalian ABC (</a:t>
            </a:r>
            <a:r>
              <a:rPr lang="en-US" altLang="zh-CN" dirty="0" err="1" smtClean="0">
                <a:latin typeface="FrutigerLTStd-Light"/>
              </a:rPr>
              <a:t>ATPbinding</a:t>
            </a:r>
            <a:r>
              <a:rPr lang="en-US" altLang="zh-CN" dirty="0" smtClean="0">
                <a:latin typeface="FrutigerLTStd-Light"/>
              </a:rPr>
              <a:t> cassette</a:t>
            </a:r>
            <a:r>
              <a:rPr lang="en-US" altLang="zh-CN" dirty="0">
                <a:latin typeface="FrutigerLTStd-Light"/>
              </a:rPr>
              <a:t>) transporter </a:t>
            </a:r>
            <a:r>
              <a:rPr lang="en-US" altLang="zh-CN" dirty="0" err="1" smtClean="0">
                <a:latin typeface="FrutigerLTStd-Light"/>
              </a:rPr>
              <a:t>molecules,of</a:t>
            </a:r>
            <a:r>
              <a:rPr lang="en-US" altLang="zh-CN" dirty="0" smtClean="0">
                <a:latin typeface="FrutigerLTStd-Light"/>
              </a:rPr>
              <a:t> </a:t>
            </a:r>
            <a:r>
              <a:rPr lang="en-US" altLang="zh-CN" dirty="0">
                <a:latin typeface="FrutigerLTStd-Light"/>
              </a:rPr>
              <a:t>which 49 have been discovered.</a:t>
            </a:r>
            <a:endParaRPr lang="zh-CN" altLang="en-US" dirty="0"/>
          </a:p>
        </p:txBody>
      </p:sp>
    </p:spTree>
    <p:extLst>
      <p:ext uri="{BB962C8B-B14F-4D97-AF65-F5344CB8AC3E}">
        <p14:creationId xmlns:p14="http://schemas.microsoft.com/office/powerpoint/2010/main" val="36454248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7280" y="717911"/>
            <a:ext cx="9738360"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16.12 </a:t>
            </a:r>
            <a:r>
              <a:rPr lang="en-US" altLang="zh-CN" sz="2800" dirty="0" err="1">
                <a:solidFill>
                  <a:srgbClr val="1271FF"/>
                </a:solidFill>
                <a:latin typeface="ACaslonPro-Regular"/>
              </a:rPr>
              <a:t>Gleevec</a:t>
            </a:r>
            <a:r>
              <a:rPr lang="en-US" altLang="zh-CN" sz="2800" dirty="0">
                <a:solidFill>
                  <a:srgbClr val="1271FF"/>
                </a:solidFill>
                <a:latin typeface="ACaslonPro-Regular"/>
              </a:rPr>
              <a:t> paved the way for the development of </a:t>
            </a:r>
            <a:r>
              <a:rPr lang="en-US" altLang="zh-CN" sz="2800" dirty="0" smtClean="0">
                <a:solidFill>
                  <a:srgbClr val="1271FF"/>
                </a:solidFill>
                <a:latin typeface="ACaslonPro-Regular"/>
              </a:rPr>
              <a:t>many other </a:t>
            </a:r>
            <a:r>
              <a:rPr lang="en-US" altLang="zh-CN" sz="2800" dirty="0">
                <a:solidFill>
                  <a:srgbClr val="1271FF"/>
                </a:solidFill>
                <a:latin typeface="ACaslonPro-Regular"/>
              </a:rPr>
              <a:t>highly targeted compounds</a:t>
            </a:r>
            <a:endParaRPr lang="zh-CN" altLang="en-US" sz="2800" dirty="0"/>
          </a:p>
        </p:txBody>
      </p:sp>
      <p:sp>
        <p:nvSpPr>
          <p:cNvPr id="3" name="TextBox 2"/>
          <p:cNvSpPr txBox="1"/>
          <p:nvPr/>
        </p:nvSpPr>
        <p:spPr>
          <a:xfrm>
            <a:off x="850392" y="2514600"/>
            <a:ext cx="9985248" cy="2031325"/>
          </a:xfrm>
          <a:prstGeom prst="rect">
            <a:avLst/>
          </a:prstGeom>
          <a:noFill/>
        </p:spPr>
        <p:txBody>
          <a:bodyPr wrap="square" rtlCol="0">
            <a:spAutoFit/>
          </a:bodyPr>
          <a:lstStyle/>
          <a:p>
            <a:r>
              <a:rPr lang="en-US" altLang="zh-CN" dirty="0"/>
              <a:t>In </a:t>
            </a:r>
            <a:r>
              <a:rPr lang="en-US" altLang="zh-CN" b="1" dirty="0">
                <a:solidFill>
                  <a:srgbClr val="FF0000"/>
                </a:solidFill>
              </a:rPr>
              <a:t>1960</a:t>
            </a:r>
            <a:r>
              <a:rPr lang="en-US" altLang="zh-CN" dirty="0"/>
              <a:t>, two cytologists working in </a:t>
            </a:r>
            <a:r>
              <a:rPr lang="en-US" altLang="zh-CN" dirty="0" smtClean="0"/>
              <a:t>Philadelphia noted </a:t>
            </a:r>
            <a:r>
              <a:rPr lang="en-US" altLang="zh-CN" dirty="0"/>
              <a:t>that an abnormal, unusually small Chromosome 22 was </a:t>
            </a:r>
            <a:r>
              <a:rPr lang="en-US" altLang="zh-CN" dirty="0" smtClean="0"/>
              <a:t>characteristically present </a:t>
            </a:r>
            <a:r>
              <a:rPr lang="en-US" altLang="zh-CN" dirty="0"/>
              <a:t>in the great </a:t>
            </a:r>
            <a:r>
              <a:rPr lang="en-US" altLang="zh-CN" dirty="0" smtClean="0"/>
              <a:t>majority (&gt;95%) </a:t>
            </a:r>
            <a:r>
              <a:rPr lang="en-US" altLang="zh-CN" dirty="0"/>
              <a:t>of cells of chronic </a:t>
            </a:r>
            <a:r>
              <a:rPr lang="en-US" altLang="zh-CN" dirty="0" err="1"/>
              <a:t>myelogenous</a:t>
            </a:r>
            <a:r>
              <a:rPr lang="en-US" altLang="zh-CN" dirty="0"/>
              <a:t> </a:t>
            </a:r>
            <a:r>
              <a:rPr lang="en-US" altLang="zh-CN" dirty="0" smtClean="0"/>
              <a:t>leukemia (</a:t>
            </a:r>
            <a:r>
              <a:rPr lang="zh-CN" altLang="en-US" dirty="0"/>
              <a:t>慢性髓细胞性白血病</a:t>
            </a:r>
            <a:r>
              <a:rPr lang="en-US" altLang="zh-CN" dirty="0" smtClean="0"/>
              <a:t>) </a:t>
            </a:r>
            <a:r>
              <a:rPr lang="en-US" altLang="zh-CN" dirty="0"/>
              <a:t>(CML</a:t>
            </a:r>
            <a:r>
              <a:rPr lang="en-US" altLang="zh-CN" dirty="0" smtClean="0"/>
              <a:t>).</a:t>
            </a:r>
          </a:p>
          <a:p>
            <a:r>
              <a:rPr lang="en-US" altLang="zh-CN" dirty="0" smtClean="0"/>
              <a:t> </a:t>
            </a:r>
            <a:endParaRPr lang="en-US" altLang="zh-CN" dirty="0"/>
          </a:p>
          <a:p>
            <a:r>
              <a:rPr lang="en-US" altLang="zh-CN" b="1" dirty="0" smtClean="0">
                <a:solidFill>
                  <a:srgbClr val="FF0000"/>
                </a:solidFill>
              </a:rPr>
              <a:t>1982</a:t>
            </a:r>
            <a:r>
              <a:rPr lang="en-US" altLang="zh-CN" dirty="0"/>
              <a:t>, </a:t>
            </a:r>
            <a:r>
              <a:rPr lang="en-US" altLang="zh-CN" dirty="0" err="1"/>
              <a:t>Bcr-Abl</a:t>
            </a:r>
            <a:r>
              <a:rPr lang="en-US" altLang="zh-CN" dirty="0"/>
              <a:t> </a:t>
            </a:r>
            <a:r>
              <a:rPr lang="en-US" altLang="zh-CN" dirty="0" smtClean="0"/>
              <a:t>fusion protein was identified. </a:t>
            </a:r>
          </a:p>
          <a:p>
            <a:endParaRPr lang="en-US" altLang="zh-CN" dirty="0"/>
          </a:p>
          <a:p>
            <a:r>
              <a:rPr lang="en-US" altLang="zh-CN" dirty="0" smtClean="0"/>
              <a:t>Early </a:t>
            </a:r>
            <a:r>
              <a:rPr lang="en-US" altLang="zh-CN" b="1" dirty="0" smtClean="0">
                <a:solidFill>
                  <a:srgbClr val="FF0000"/>
                </a:solidFill>
              </a:rPr>
              <a:t>1990s</a:t>
            </a:r>
            <a:r>
              <a:rPr lang="en-US" altLang="zh-CN" dirty="0" smtClean="0"/>
              <a:t>, </a:t>
            </a:r>
            <a:r>
              <a:rPr lang="en-US" altLang="zh-CN" dirty="0" err="1" smtClean="0"/>
              <a:t>Bcr-Abl</a:t>
            </a:r>
            <a:r>
              <a:rPr lang="en-US" altLang="zh-CN" dirty="0" smtClean="0"/>
              <a:t> inhibitor </a:t>
            </a:r>
            <a:r>
              <a:rPr lang="en-US" altLang="zh-CN" dirty="0" err="1" smtClean="0"/>
              <a:t>imatinib</a:t>
            </a:r>
            <a:r>
              <a:rPr lang="en-US" altLang="zh-CN" dirty="0" smtClean="0"/>
              <a:t> was discovered. </a:t>
            </a:r>
            <a:r>
              <a:rPr lang="en-US" altLang="zh-CN" dirty="0" err="1" smtClean="0"/>
              <a:t>Imatinib</a:t>
            </a:r>
            <a:r>
              <a:rPr lang="en-US" altLang="zh-CN" dirty="0" smtClean="0"/>
              <a:t>/</a:t>
            </a:r>
            <a:r>
              <a:rPr lang="en-US" altLang="zh-CN" dirty="0" err="1" smtClean="0"/>
              <a:t>Gleevec</a:t>
            </a:r>
            <a:r>
              <a:rPr lang="en-US" altLang="zh-CN" dirty="0" smtClean="0"/>
              <a:t> was approved by FDA in </a:t>
            </a:r>
            <a:r>
              <a:rPr lang="en-US" altLang="zh-CN" b="1" dirty="0" smtClean="0">
                <a:solidFill>
                  <a:srgbClr val="FF0000"/>
                </a:solidFill>
              </a:rPr>
              <a:t>2001</a:t>
            </a:r>
            <a:r>
              <a:rPr lang="en-US" altLang="zh-CN" dirty="0" smtClean="0"/>
              <a:t>. </a:t>
            </a:r>
            <a:endParaRPr lang="zh-CN" altLang="en-US" dirty="0"/>
          </a:p>
        </p:txBody>
      </p:sp>
      <p:sp>
        <p:nvSpPr>
          <p:cNvPr id="4" name="TextBox 3"/>
          <p:cNvSpPr txBox="1"/>
          <p:nvPr/>
        </p:nvSpPr>
        <p:spPr>
          <a:xfrm>
            <a:off x="786146" y="5799517"/>
            <a:ext cx="10488641" cy="523220"/>
          </a:xfrm>
          <a:prstGeom prst="rect">
            <a:avLst/>
          </a:prstGeom>
          <a:noFill/>
        </p:spPr>
        <p:txBody>
          <a:bodyPr wrap="none" rtlCol="0">
            <a:spAutoFit/>
          </a:bodyPr>
          <a:lstStyle/>
          <a:p>
            <a:r>
              <a:rPr lang="en-US" altLang="zh-CN" sz="2800" b="1" dirty="0" err="1" smtClean="0">
                <a:solidFill>
                  <a:srgbClr val="FF0000"/>
                </a:solidFill>
              </a:rPr>
              <a:t>Imatinib</a:t>
            </a:r>
            <a:r>
              <a:rPr lang="en-US" altLang="zh-CN" sz="2800" b="1" dirty="0" smtClean="0">
                <a:solidFill>
                  <a:srgbClr val="FF0000"/>
                </a:solidFill>
              </a:rPr>
              <a:t>/</a:t>
            </a:r>
            <a:r>
              <a:rPr lang="en-US" altLang="zh-CN" sz="2800" b="1" dirty="0" err="1" smtClean="0">
                <a:solidFill>
                  <a:srgbClr val="FF0000"/>
                </a:solidFill>
              </a:rPr>
              <a:t>Gleevec</a:t>
            </a:r>
            <a:r>
              <a:rPr lang="en-US" altLang="zh-CN" sz="2800" b="1" dirty="0" smtClean="0"/>
              <a:t> is the </a:t>
            </a:r>
            <a:r>
              <a:rPr lang="en-US" altLang="zh-CN" sz="2800" b="1" dirty="0" smtClean="0">
                <a:solidFill>
                  <a:srgbClr val="FF0000"/>
                </a:solidFill>
              </a:rPr>
              <a:t>first </a:t>
            </a:r>
            <a:r>
              <a:rPr lang="en-US" altLang="zh-CN" sz="2800" b="1" dirty="0" smtClean="0"/>
              <a:t>and</a:t>
            </a:r>
            <a:r>
              <a:rPr lang="en-US" altLang="zh-CN" sz="2800" b="1" dirty="0" smtClean="0">
                <a:solidFill>
                  <a:srgbClr val="FF0000"/>
                </a:solidFill>
              </a:rPr>
              <a:t> classical </a:t>
            </a:r>
            <a:r>
              <a:rPr lang="en-US" altLang="zh-CN" sz="2800" b="1" dirty="0" smtClean="0"/>
              <a:t>success of targeted therapy.</a:t>
            </a:r>
            <a:endParaRPr lang="zh-CN" altLang="en-US" sz="2800" b="1" dirty="0"/>
          </a:p>
        </p:txBody>
      </p:sp>
      <p:sp>
        <p:nvSpPr>
          <p:cNvPr id="5" name="TextBox 4"/>
          <p:cNvSpPr txBox="1"/>
          <p:nvPr/>
        </p:nvSpPr>
        <p:spPr>
          <a:xfrm>
            <a:off x="850392" y="4671679"/>
            <a:ext cx="10360151" cy="646331"/>
          </a:xfrm>
          <a:prstGeom prst="rect">
            <a:avLst/>
          </a:prstGeom>
          <a:noFill/>
        </p:spPr>
        <p:txBody>
          <a:bodyPr wrap="square" rtlCol="0">
            <a:spAutoFit/>
          </a:bodyPr>
          <a:lstStyle/>
          <a:p>
            <a:r>
              <a:rPr lang="en-US" altLang="zh-CN" u="sng" dirty="0" smtClean="0">
                <a:solidFill>
                  <a:srgbClr val="FF0000"/>
                </a:solidFill>
              </a:rPr>
              <a:t>Before 2001, less than 30% CML patients can survive for more than 5 years, now with </a:t>
            </a:r>
            <a:r>
              <a:rPr lang="en-US" altLang="zh-CN" u="sng" dirty="0" err="1" smtClean="0">
                <a:solidFill>
                  <a:srgbClr val="FF0000"/>
                </a:solidFill>
              </a:rPr>
              <a:t>Gleevec</a:t>
            </a:r>
            <a:r>
              <a:rPr lang="en-US" altLang="zh-CN" u="sng" dirty="0" smtClean="0">
                <a:solidFill>
                  <a:srgbClr val="FF0000"/>
                </a:solidFill>
              </a:rPr>
              <a:t>, most if not all CML patients can survive more than 5 years. </a:t>
            </a:r>
            <a:endParaRPr lang="zh-CN" altLang="en-US" u="sng" dirty="0">
              <a:solidFill>
                <a:srgbClr val="FF0000"/>
              </a:solidFill>
            </a:endParaRPr>
          </a:p>
        </p:txBody>
      </p:sp>
    </p:spTree>
    <p:extLst>
      <p:ext uri="{BB962C8B-B14F-4D97-AF65-F5344CB8AC3E}">
        <p14:creationId xmlns:p14="http://schemas.microsoft.com/office/powerpoint/2010/main" val="1584922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figure_16_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92" y="521208"/>
            <a:ext cx="5647325" cy="606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141976" y="417499"/>
            <a:ext cx="6096000" cy="954107"/>
          </a:xfrm>
          <a:prstGeom prst="rect">
            <a:avLst/>
          </a:prstGeom>
        </p:spPr>
        <p:txBody>
          <a:bodyPr>
            <a:spAutoFit/>
          </a:bodyPr>
          <a:lstStyle/>
          <a:p>
            <a:r>
              <a:rPr lang="en-US" altLang="zh-CN" sz="2800" b="1" dirty="0">
                <a:solidFill>
                  <a:srgbClr val="1271FF"/>
                </a:solidFill>
                <a:latin typeface="FrutigerLTStd-Bold"/>
              </a:rPr>
              <a:t>Figure 16.22 </a:t>
            </a:r>
            <a:r>
              <a:rPr lang="en-US" altLang="zh-CN" sz="2800" b="1" dirty="0">
                <a:solidFill>
                  <a:srgbClr val="000000"/>
                </a:solidFill>
                <a:latin typeface="FrutigerLTStd-Bold"/>
              </a:rPr>
              <a:t>Origin and</a:t>
            </a:r>
          </a:p>
          <a:p>
            <a:r>
              <a:rPr lang="en-US" altLang="zh-CN" sz="2800" b="1" dirty="0">
                <a:solidFill>
                  <a:srgbClr val="000000"/>
                </a:solidFill>
                <a:latin typeface="FrutigerLTStd-Bold"/>
              </a:rPr>
              <a:t>structure of the </a:t>
            </a:r>
            <a:r>
              <a:rPr lang="en-US" altLang="zh-CN" sz="2800" b="1" dirty="0" err="1">
                <a:solidFill>
                  <a:srgbClr val="000000"/>
                </a:solidFill>
                <a:latin typeface="FrutigerLTStd-Bold"/>
              </a:rPr>
              <a:t>Bcr-Abl</a:t>
            </a:r>
            <a:r>
              <a:rPr lang="en-US" altLang="zh-CN" sz="2800" b="1" dirty="0">
                <a:solidFill>
                  <a:srgbClr val="000000"/>
                </a:solidFill>
                <a:latin typeface="FrutigerLTStd-Bold"/>
              </a:rPr>
              <a:t> protein</a:t>
            </a:r>
            <a:endParaRPr lang="zh-CN" altLang="en-US" sz="2800" dirty="0"/>
          </a:p>
        </p:txBody>
      </p:sp>
      <p:sp>
        <p:nvSpPr>
          <p:cNvPr id="3" name="TextBox 2"/>
          <p:cNvSpPr txBox="1"/>
          <p:nvPr/>
        </p:nvSpPr>
        <p:spPr>
          <a:xfrm>
            <a:off x="5985448" y="3517819"/>
            <a:ext cx="5252528" cy="461665"/>
          </a:xfrm>
          <a:prstGeom prst="rect">
            <a:avLst/>
          </a:prstGeom>
          <a:noFill/>
        </p:spPr>
        <p:txBody>
          <a:bodyPr wrap="none" rtlCol="0">
            <a:spAutoFit/>
          </a:bodyPr>
          <a:lstStyle/>
          <a:p>
            <a:r>
              <a:rPr lang="en-US" altLang="zh-CN" sz="2400" dirty="0" err="1" smtClean="0"/>
              <a:t>Bcr-Abl</a:t>
            </a:r>
            <a:r>
              <a:rPr lang="en-US" altLang="zh-CN" sz="2400" dirty="0" smtClean="0"/>
              <a:t> is constitutively active </a:t>
            </a:r>
            <a:r>
              <a:rPr lang="en-US" altLang="zh-CN" sz="2400" dirty="0" err="1" smtClean="0"/>
              <a:t>Abl</a:t>
            </a:r>
            <a:r>
              <a:rPr lang="en-US" altLang="zh-CN" sz="2400" dirty="0" smtClean="0"/>
              <a:t> kinase</a:t>
            </a:r>
            <a:endParaRPr lang="zh-CN" altLang="en-US" sz="2400" dirty="0"/>
          </a:p>
        </p:txBody>
      </p:sp>
    </p:spTree>
    <p:extLst>
      <p:ext uri="{BB962C8B-B14F-4D97-AF65-F5344CB8AC3E}">
        <p14:creationId xmlns:p14="http://schemas.microsoft.com/office/powerpoint/2010/main" val="38325602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descr="table_16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796544"/>
            <a:ext cx="8275638" cy="528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92663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figure_16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50" y="1627632"/>
            <a:ext cx="5945440" cy="470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297168" y="1800787"/>
            <a:ext cx="5654040" cy="3693319"/>
          </a:xfrm>
          <a:prstGeom prst="rect">
            <a:avLst/>
          </a:prstGeom>
        </p:spPr>
        <p:txBody>
          <a:bodyPr wrap="square">
            <a:spAutoFit/>
          </a:bodyPr>
          <a:lstStyle/>
          <a:p>
            <a:r>
              <a:rPr lang="en-US" altLang="zh-CN" dirty="0" smtClean="0">
                <a:solidFill>
                  <a:srgbClr val="000000"/>
                </a:solidFill>
                <a:latin typeface="FrutigerLTStd-Light"/>
              </a:rPr>
              <a:t>The </a:t>
            </a:r>
            <a:r>
              <a:rPr lang="en-US" altLang="zh-CN" dirty="0">
                <a:solidFill>
                  <a:srgbClr val="000000"/>
                </a:solidFill>
                <a:latin typeface="FrutigerLTStd-Light"/>
              </a:rPr>
              <a:t>age-adjusted </a:t>
            </a:r>
            <a:r>
              <a:rPr lang="en-US" altLang="zh-CN" i="1" dirty="0">
                <a:solidFill>
                  <a:srgbClr val="000000"/>
                </a:solidFill>
                <a:latin typeface="FrutigerLTStd-LightItalic"/>
              </a:rPr>
              <a:t>incidence </a:t>
            </a:r>
            <a:r>
              <a:rPr lang="en-US" altLang="zh-CN" dirty="0">
                <a:solidFill>
                  <a:srgbClr val="000000"/>
                </a:solidFill>
                <a:latin typeface="FrutigerLTStd-Light"/>
              </a:rPr>
              <a:t>of breast cancer has </a:t>
            </a:r>
            <a:r>
              <a:rPr lang="en-US" altLang="zh-CN" dirty="0" smtClean="0">
                <a:solidFill>
                  <a:srgbClr val="000000"/>
                </a:solidFill>
                <a:latin typeface="FrutigerLTStd-Light"/>
              </a:rPr>
              <a:t>been</a:t>
            </a:r>
            <a:r>
              <a:rPr lang="zh-CN" altLang="en-US" dirty="0" smtClean="0">
                <a:solidFill>
                  <a:srgbClr val="000000"/>
                </a:solidFill>
                <a:latin typeface="FrutigerLTStd-Light"/>
              </a:rPr>
              <a:t> </a:t>
            </a:r>
            <a:r>
              <a:rPr lang="en-US" altLang="zh-CN" dirty="0" smtClean="0">
                <a:solidFill>
                  <a:srgbClr val="000000"/>
                </a:solidFill>
                <a:latin typeface="FrutigerLTStd-Light"/>
              </a:rPr>
              <a:t>increasing </a:t>
            </a:r>
            <a:r>
              <a:rPr lang="en-US" altLang="zh-CN" dirty="0">
                <a:solidFill>
                  <a:srgbClr val="000000"/>
                </a:solidFill>
                <a:latin typeface="FrutigerLTStd-Light"/>
              </a:rPr>
              <a:t>steadily over the past several decades, </a:t>
            </a:r>
            <a:r>
              <a:rPr lang="en-US" altLang="zh-CN" dirty="0">
                <a:solidFill>
                  <a:srgbClr val="FF0000"/>
                </a:solidFill>
                <a:latin typeface="FrutigerLTStd-Light"/>
              </a:rPr>
              <a:t>while </a:t>
            </a:r>
            <a:r>
              <a:rPr lang="en-US" altLang="zh-CN" i="1" dirty="0" smtClean="0">
                <a:solidFill>
                  <a:srgbClr val="FF0000"/>
                </a:solidFill>
                <a:latin typeface="FrutigerLTStd-LightItalic"/>
              </a:rPr>
              <a:t>mortality</a:t>
            </a:r>
            <a:r>
              <a:rPr lang="zh-CN" altLang="en-US" i="1" dirty="0" smtClean="0">
                <a:solidFill>
                  <a:srgbClr val="FF0000"/>
                </a:solidFill>
                <a:latin typeface="FrutigerLTStd-LightItalic"/>
              </a:rPr>
              <a:t> </a:t>
            </a:r>
            <a:r>
              <a:rPr lang="en-US" altLang="zh-CN" dirty="0" smtClean="0">
                <a:solidFill>
                  <a:srgbClr val="FF0000"/>
                </a:solidFill>
                <a:latin typeface="FrutigerLTStd-Light"/>
              </a:rPr>
              <a:t>from </a:t>
            </a:r>
            <a:r>
              <a:rPr lang="en-US" altLang="zh-CN" dirty="0">
                <a:solidFill>
                  <a:srgbClr val="FF0000"/>
                </a:solidFill>
                <a:latin typeface="FrutigerLTStd-Light"/>
              </a:rPr>
              <a:t>this disease was quite constant until the end of the </a:t>
            </a:r>
            <a:r>
              <a:rPr lang="en-US" altLang="zh-CN" dirty="0" smtClean="0">
                <a:solidFill>
                  <a:srgbClr val="FF0000"/>
                </a:solidFill>
                <a:latin typeface="FrutigerLTStd-Light"/>
              </a:rPr>
              <a:t>twentieth</a:t>
            </a:r>
            <a:r>
              <a:rPr lang="zh-CN" altLang="en-US" dirty="0" smtClean="0">
                <a:solidFill>
                  <a:srgbClr val="FF0000"/>
                </a:solidFill>
                <a:latin typeface="FrutigerLTStd-Light"/>
              </a:rPr>
              <a:t> </a:t>
            </a:r>
            <a:r>
              <a:rPr lang="en-US" altLang="zh-CN" dirty="0" smtClean="0">
                <a:solidFill>
                  <a:srgbClr val="FF0000"/>
                </a:solidFill>
                <a:latin typeface="FrutigerLTStd-Light"/>
              </a:rPr>
              <a:t>century</a:t>
            </a:r>
            <a:r>
              <a:rPr lang="en-US" altLang="zh-CN" dirty="0">
                <a:solidFill>
                  <a:srgbClr val="FF0000"/>
                </a:solidFill>
                <a:latin typeface="FrutigerLTStd-Light"/>
              </a:rPr>
              <a:t>, when it began to decline significantly. </a:t>
            </a:r>
            <a:r>
              <a:rPr lang="en-US" altLang="zh-CN" u="sng" dirty="0">
                <a:solidFill>
                  <a:srgbClr val="000000"/>
                </a:solidFill>
                <a:latin typeface="FrutigerLTStd-Light"/>
              </a:rPr>
              <a:t>Most of the </a:t>
            </a:r>
            <a:r>
              <a:rPr lang="en-US" altLang="zh-CN" u="sng" dirty="0" smtClean="0">
                <a:solidFill>
                  <a:srgbClr val="000000"/>
                </a:solidFill>
                <a:latin typeface="FrutigerLTStd-Light"/>
              </a:rPr>
              <a:t>increase</a:t>
            </a:r>
            <a:r>
              <a:rPr lang="zh-CN" altLang="en-US" u="sng" dirty="0" smtClean="0">
                <a:solidFill>
                  <a:srgbClr val="000000"/>
                </a:solidFill>
                <a:latin typeface="FrutigerLTStd-Light"/>
              </a:rPr>
              <a:t> </a:t>
            </a:r>
            <a:r>
              <a:rPr lang="en-US" altLang="zh-CN" u="sng" dirty="0" smtClean="0">
                <a:solidFill>
                  <a:srgbClr val="000000"/>
                </a:solidFill>
                <a:latin typeface="FrutigerLTStd-Light"/>
              </a:rPr>
              <a:t>in </a:t>
            </a:r>
            <a:r>
              <a:rPr lang="en-US" altLang="zh-CN" u="sng" dirty="0">
                <a:solidFill>
                  <a:srgbClr val="000000"/>
                </a:solidFill>
                <a:latin typeface="FrutigerLTStd-Light"/>
              </a:rPr>
              <a:t>incidence appears to be attributable to increased screening</a:t>
            </a:r>
            <a:r>
              <a:rPr lang="en-US" altLang="zh-CN" dirty="0">
                <a:solidFill>
                  <a:srgbClr val="000000"/>
                </a:solidFill>
                <a:latin typeface="FrutigerLTStd-Light"/>
              </a:rPr>
              <a:t>, but </a:t>
            </a:r>
            <a:r>
              <a:rPr lang="en-US" altLang="zh-CN" dirty="0" smtClean="0">
                <a:solidFill>
                  <a:srgbClr val="000000"/>
                </a:solidFill>
                <a:latin typeface="FrutigerLTStd-Light"/>
              </a:rPr>
              <a:t>a</a:t>
            </a:r>
            <a:r>
              <a:rPr lang="zh-CN" altLang="en-US" dirty="0" smtClean="0">
                <a:solidFill>
                  <a:srgbClr val="000000"/>
                </a:solidFill>
                <a:latin typeface="FrutigerLTStd-Light"/>
              </a:rPr>
              <a:t> </a:t>
            </a:r>
            <a:r>
              <a:rPr lang="en-US" altLang="zh-CN" dirty="0" smtClean="0">
                <a:solidFill>
                  <a:srgbClr val="000000"/>
                </a:solidFill>
                <a:latin typeface="FrutigerLTStd-Light"/>
              </a:rPr>
              <a:t>small </a:t>
            </a:r>
            <a:r>
              <a:rPr lang="en-US" altLang="zh-CN" dirty="0">
                <a:solidFill>
                  <a:srgbClr val="000000"/>
                </a:solidFill>
                <a:latin typeface="FrutigerLTStd-Light"/>
              </a:rPr>
              <a:t>proportion of it may be due to real changes in the rate at </a:t>
            </a:r>
            <a:r>
              <a:rPr lang="en-US" altLang="zh-CN" dirty="0" smtClean="0">
                <a:solidFill>
                  <a:srgbClr val="000000"/>
                </a:solidFill>
                <a:latin typeface="FrutigerLTStd-Light"/>
              </a:rPr>
              <a:t>which</a:t>
            </a:r>
            <a:r>
              <a:rPr lang="zh-CN" altLang="en-US" dirty="0" smtClean="0">
                <a:solidFill>
                  <a:srgbClr val="000000"/>
                </a:solidFill>
                <a:latin typeface="FrutigerLTStd-Light"/>
              </a:rPr>
              <a:t> </a:t>
            </a:r>
            <a:r>
              <a:rPr lang="en-US" altLang="zh-CN" dirty="0" smtClean="0">
                <a:solidFill>
                  <a:srgbClr val="000000"/>
                </a:solidFill>
                <a:latin typeface="FrutigerLTStd-Light"/>
              </a:rPr>
              <a:t>the </a:t>
            </a:r>
            <a:r>
              <a:rPr lang="en-US" altLang="zh-CN" dirty="0">
                <a:solidFill>
                  <a:srgbClr val="000000"/>
                </a:solidFill>
                <a:latin typeface="FrutigerLTStd-Light"/>
              </a:rPr>
              <a:t>disease strikes because of changes in reproductive </a:t>
            </a:r>
            <a:r>
              <a:rPr lang="en-US" altLang="zh-CN" dirty="0" smtClean="0">
                <a:solidFill>
                  <a:srgbClr val="000000"/>
                </a:solidFill>
                <a:latin typeface="FrutigerLTStd-Light"/>
              </a:rPr>
              <a:t>practices,</a:t>
            </a:r>
            <a:r>
              <a:rPr lang="zh-CN" altLang="en-US" dirty="0" smtClean="0">
                <a:solidFill>
                  <a:srgbClr val="000000"/>
                </a:solidFill>
                <a:latin typeface="FrutigerLTStd-Light"/>
              </a:rPr>
              <a:t> </a:t>
            </a:r>
            <a:r>
              <a:rPr lang="en-US" altLang="zh-CN" dirty="0" smtClean="0">
                <a:solidFill>
                  <a:srgbClr val="000000"/>
                </a:solidFill>
                <a:latin typeface="FrutigerLTStd-Light"/>
              </a:rPr>
              <a:t>nutrition</a:t>
            </a:r>
            <a:r>
              <a:rPr lang="en-US" altLang="zh-CN" dirty="0">
                <a:solidFill>
                  <a:srgbClr val="000000"/>
                </a:solidFill>
                <a:latin typeface="FrutigerLTStd-Light"/>
              </a:rPr>
              <a:t>, obesity, age of menarche and menopause, and so forth</a:t>
            </a:r>
            <a:r>
              <a:rPr lang="en-US" altLang="zh-CN" dirty="0" smtClean="0">
                <a:solidFill>
                  <a:srgbClr val="000000"/>
                </a:solidFill>
                <a:latin typeface="FrutigerLTStd-Light"/>
              </a:rPr>
              <a:t>.(</a:t>
            </a:r>
            <a:r>
              <a:rPr lang="en-US" altLang="zh-CN" dirty="0">
                <a:solidFill>
                  <a:srgbClr val="000000"/>
                </a:solidFill>
                <a:latin typeface="FrutigerLTStd-Light"/>
              </a:rPr>
              <a:t>From A. </a:t>
            </a:r>
            <a:r>
              <a:rPr lang="en-US" altLang="zh-CN" dirty="0" err="1">
                <a:solidFill>
                  <a:srgbClr val="000000"/>
                </a:solidFill>
                <a:latin typeface="FrutigerLTStd-Light"/>
              </a:rPr>
              <a:t>Jemal</a:t>
            </a:r>
            <a:r>
              <a:rPr lang="en-US" altLang="zh-CN" dirty="0">
                <a:solidFill>
                  <a:srgbClr val="000000"/>
                </a:solidFill>
                <a:latin typeface="FrutigerLTStd-Light"/>
              </a:rPr>
              <a:t> et al., </a:t>
            </a:r>
            <a:r>
              <a:rPr lang="en-US" altLang="zh-CN" i="1" dirty="0">
                <a:solidFill>
                  <a:srgbClr val="000000"/>
                </a:solidFill>
                <a:latin typeface="FrutigerLTStd-LightItalic"/>
              </a:rPr>
              <a:t>CA Cancer J. </a:t>
            </a:r>
            <a:r>
              <a:rPr lang="en-US" altLang="zh-CN" i="1" dirty="0" err="1">
                <a:solidFill>
                  <a:srgbClr val="000000"/>
                </a:solidFill>
                <a:latin typeface="FrutigerLTStd-LightItalic"/>
              </a:rPr>
              <a:t>Clin</a:t>
            </a:r>
            <a:r>
              <a:rPr lang="en-US" altLang="zh-CN" i="1" dirty="0">
                <a:solidFill>
                  <a:srgbClr val="000000"/>
                </a:solidFill>
                <a:latin typeface="FrutigerLTStd-LightItalic"/>
              </a:rPr>
              <a:t>. </a:t>
            </a:r>
            <a:r>
              <a:rPr lang="en-US" altLang="zh-CN" dirty="0">
                <a:solidFill>
                  <a:srgbClr val="000000"/>
                </a:solidFill>
                <a:latin typeface="FrutigerLTStd-Light"/>
              </a:rPr>
              <a:t>55:10–30, 2005.)</a:t>
            </a:r>
            <a:endParaRPr lang="zh-CN" altLang="en-US" dirty="0"/>
          </a:p>
        </p:txBody>
      </p:sp>
      <p:sp>
        <p:nvSpPr>
          <p:cNvPr id="3" name="Rectangle 2"/>
          <p:cNvSpPr/>
          <p:nvPr/>
        </p:nvSpPr>
        <p:spPr>
          <a:xfrm>
            <a:off x="1636141" y="243433"/>
            <a:ext cx="9322054" cy="954107"/>
          </a:xfrm>
          <a:prstGeom prst="rect">
            <a:avLst/>
          </a:prstGeom>
        </p:spPr>
        <p:txBody>
          <a:bodyPr wrap="square">
            <a:spAutoFit/>
          </a:bodyPr>
          <a:lstStyle/>
          <a:p>
            <a:pPr algn="ctr"/>
            <a:r>
              <a:rPr lang="en-US" altLang="zh-CN" sz="2800" b="1" dirty="0">
                <a:solidFill>
                  <a:srgbClr val="1271FF"/>
                </a:solidFill>
                <a:latin typeface="FrutigerLTStd-Bold"/>
              </a:rPr>
              <a:t>Figure 16.3 </a:t>
            </a:r>
            <a:r>
              <a:rPr lang="en-US" altLang="zh-CN" sz="2800" b="1" dirty="0">
                <a:solidFill>
                  <a:srgbClr val="000000"/>
                </a:solidFill>
                <a:latin typeface="FrutigerLTStd-Bold"/>
              </a:rPr>
              <a:t>Breast cancer incidence vs. mortality in the United</a:t>
            </a:r>
            <a:r>
              <a:rPr lang="zh-CN" altLang="en-US" sz="2800" b="1" dirty="0">
                <a:solidFill>
                  <a:srgbClr val="000000"/>
                </a:solidFill>
                <a:latin typeface="FrutigerLTStd-Bold"/>
              </a:rPr>
              <a:t> </a:t>
            </a:r>
            <a:r>
              <a:rPr lang="en-US" altLang="zh-CN" sz="2800" b="1" dirty="0">
                <a:solidFill>
                  <a:srgbClr val="000000"/>
                </a:solidFill>
                <a:latin typeface="FrutigerLTStd-Bold"/>
              </a:rPr>
              <a:t>States </a:t>
            </a:r>
            <a:endParaRPr lang="zh-CN" altLang="en-US" sz="2800" dirty="0"/>
          </a:p>
        </p:txBody>
      </p:sp>
    </p:spTree>
    <p:extLst>
      <p:ext uri="{BB962C8B-B14F-4D97-AF65-F5344CB8AC3E}">
        <p14:creationId xmlns:p14="http://schemas.microsoft.com/office/powerpoint/2010/main" val="22700449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figure_16_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751" y="1514349"/>
            <a:ext cx="8531225"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11480" y="321164"/>
            <a:ext cx="11704320" cy="523220"/>
          </a:xfrm>
          <a:prstGeom prst="rect">
            <a:avLst/>
          </a:prstGeom>
        </p:spPr>
        <p:txBody>
          <a:bodyPr wrap="square">
            <a:spAutoFit/>
          </a:bodyPr>
          <a:lstStyle/>
          <a:p>
            <a:r>
              <a:rPr lang="en-US" altLang="zh-CN" sz="2800" b="1" dirty="0">
                <a:solidFill>
                  <a:srgbClr val="1271FF"/>
                </a:solidFill>
                <a:latin typeface="FrutigerLTStd-Bold"/>
              </a:rPr>
              <a:t>Figure 16.23 </a:t>
            </a:r>
            <a:r>
              <a:rPr lang="en-US" altLang="zh-CN" sz="2800" b="1" dirty="0">
                <a:solidFill>
                  <a:srgbClr val="000000"/>
                </a:solidFill>
                <a:latin typeface="FrutigerLTStd-Bold"/>
              </a:rPr>
              <a:t>Measuring clinical responses to </a:t>
            </a:r>
            <a:r>
              <a:rPr lang="en-US" altLang="zh-CN" sz="2800" b="1" dirty="0" err="1" smtClean="0">
                <a:solidFill>
                  <a:srgbClr val="000000"/>
                </a:solidFill>
                <a:latin typeface="FrutigerLTStd-Bold"/>
              </a:rPr>
              <a:t>Gleevec</a:t>
            </a:r>
            <a:r>
              <a:rPr lang="en-US" altLang="zh-CN" sz="2800" b="1" dirty="0" smtClean="0">
                <a:solidFill>
                  <a:srgbClr val="000000"/>
                </a:solidFill>
                <a:latin typeface="FrutigerLTStd-Bold"/>
              </a:rPr>
              <a:t> treatment</a:t>
            </a:r>
            <a:endParaRPr lang="zh-CN" altLang="en-US" sz="2800" dirty="0"/>
          </a:p>
        </p:txBody>
      </p:sp>
    </p:spTree>
    <p:extLst>
      <p:ext uri="{BB962C8B-B14F-4D97-AF65-F5344CB8AC3E}">
        <p14:creationId xmlns:p14="http://schemas.microsoft.com/office/powerpoint/2010/main" val="23996196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851767"/>
            <a:ext cx="9643872"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16.13 EGF receptor antagonists may be useful for treating </a:t>
            </a:r>
            <a:r>
              <a:rPr lang="en-US" altLang="zh-CN" sz="2800" dirty="0" smtClean="0">
                <a:solidFill>
                  <a:srgbClr val="1271FF"/>
                </a:solidFill>
                <a:latin typeface="ACaslonPro-Regular"/>
              </a:rPr>
              <a:t>a wide </a:t>
            </a:r>
            <a:r>
              <a:rPr lang="en-US" altLang="zh-CN" sz="2800" dirty="0">
                <a:solidFill>
                  <a:srgbClr val="1271FF"/>
                </a:solidFill>
                <a:latin typeface="ACaslonPro-Regular"/>
              </a:rPr>
              <a:t>variety of tumor types</a:t>
            </a:r>
            <a:endParaRPr lang="zh-CN" altLang="en-US" sz="2800" dirty="0"/>
          </a:p>
        </p:txBody>
      </p:sp>
    </p:spTree>
    <p:extLst>
      <p:ext uri="{BB962C8B-B14F-4D97-AF65-F5344CB8AC3E}">
        <p14:creationId xmlns:p14="http://schemas.microsoft.com/office/powerpoint/2010/main" val="1642221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figure_16_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601" y="1064786"/>
            <a:ext cx="8125160" cy="421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752619" y="271328"/>
            <a:ext cx="5981125" cy="523220"/>
          </a:xfrm>
          <a:prstGeom prst="rect">
            <a:avLst/>
          </a:prstGeom>
        </p:spPr>
        <p:txBody>
          <a:bodyPr wrap="none">
            <a:spAutoFit/>
          </a:bodyPr>
          <a:lstStyle/>
          <a:p>
            <a:r>
              <a:rPr lang="en-US" altLang="zh-CN" sz="2800" b="1" dirty="0">
                <a:solidFill>
                  <a:srgbClr val="1271FF"/>
                </a:solidFill>
                <a:latin typeface="FrutigerLTStd-Bold"/>
              </a:rPr>
              <a:t>Figure 16.29 </a:t>
            </a:r>
            <a:r>
              <a:rPr lang="en-US" altLang="zh-CN" sz="2800" b="1" dirty="0" err="1">
                <a:solidFill>
                  <a:srgbClr val="000000"/>
                </a:solidFill>
                <a:latin typeface="FrutigerLTStd-Bold"/>
              </a:rPr>
              <a:t>Iressa</a:t>
            </a:r>
            <a:r>
              <a:rPr lang="en-US" altLang="zh-CN" sz="2800" b="1" dirty="0">
                <a:solidFill>
                  <a:srgbClr val="000000"/>
                </a:solidFill>
                <a:latin typeface="FrutigerLTStd-Bold"/>
              </a:rPr>
              <a:t> and </a:t>
            </a:r>
            <a:r>
              <a:rPr lang="en-US" altLang="zh-CN" sz="2800" b="1" dirty="0" err="1">
                <a:solidFill>
                  <a:srgbClr val="000000"/>
                </a:solidFill>
                <a:latin typeface="FrutigerLTStd-Bold"/>
              </a:rPr>
              <a:t>Tarceva</a:t>
            </a:r>
            <a:r>
              <a:rPr lang="en-US" altLang="zh-CN" sz="2800" b="1" dirty="0">
                <a:solidFill>
                  <a:srgbClr val="000000"/>
                </a:solidFill>
                <a:latin typeface="FrutigerLTStd-Bold"/>
              </a:rPr>
              <a:t> </a:t>
            </a:r>
            <a:endParaRPr lang="zh-CN" altLang="en-US" sz="2800" dirty="0"/>
          </a:p>
        </p:txBody>
      </p:sp>
      <p:sp>
        <p:nvSpPr>
          <p:cNvPr id="4" name="Rectangle 3"/>
          <p:cNvSpPr/>
          <p:nvPr/>
        </p:nvSpPr>
        <p:spPr>
          <a:xfrm>
            <a:off x="773176" y="5546598"/>
            <a:ext cx="10814304" cy="1200329"/>
          </a:xfrm>
          <a:prstGeom prst="rect">
            <a:avLst/>
          </a:prstGeom>
        </p:spPr>
        <p:txBody>
          <a:bodyPr wrap="square">
            <a:spAutoFit/>
          </a:bodyPr>
          <a:lstStyle/>
          <a:p>
            <a:r>
              <a:rPr lang="en-US" altLang="zh-CN" dirty="0">
                <a:solidFill>
                  <a:srgbClr val="000000"/>
                </a:solidFill>
                <a:latin typeface="UtopiaStd-Regular"/>
              </a:rPr>
              <a:t>The best-characterized inhibitors of the EGF-R tyrosine kinase are the drugs </a:t>
            </a:r>
            <a:r>
              <a:rPr lang="en-US" altLang="zh-CN" dirty="0" err="1" smtClean="0">
                <a:solidFill>
                  <a:srgbClr val="000000"/>
                </a:solidFill>
                <a:latin typeface="UtopiaStd-Regular"/>
              </a:rPr>
              <a:t>Iressa</a:t>
            </a:r>
            <a:r>
              <a:rPr lang="en-US" altLang="zh-CN" dirty="0" smtClean="0">
                <a:solidFill>
                  <a:srgbClr val="000000"/>
                </a:solidFill>
                <a:latin typeface="UtopiaStd-Regular"/>
              </a:rPr>
              <a:t>, also </a:t>
            </a:r>
            <a:r>
              <a:rPr lang="en-US" altLang="zh-CN" dirty="0">
                <a:solidFill>
                  <a:srgbClr val="000000"/>
                </a:solidFill>
                <a:latin typeface="UtopiaStd-Regular"/>
              </a:rPr>
              <a:t>known as </a:t>
            </a:r>
            <a:r>
              <a:rPr lang="en-US" altLang="zh-CN" dirty="0" err="1">
                <a:solidFill>
                  <a:srgbClr val="000000"/>
                </a:solidFill>
                <a:latin typeface="UtopiaStd-Regular"/>
              </a:rPr>
              <a:t>gefitinib</a:t>
            </a:r>
            <a:r>
              <a:rPr lang="en-US" altLang="zh-CN" dirty="0">
                <a:solidFill>
                  <a:srgbClr val="000000"/>
                </a:solidFill>
                <a:latin typeface="UtopiaStd-Regular"/>
              </a:rPr>
              <a:t> and ZD1839; and </a:t>
            </a:r>
            <a:r>
              <a:rPr lang="en-US" altLang="zh-CN" dirty="0" err="1">
                <a:solidFill>
                  <a:srgbClr val="000000"/>
                </a:solidFill>
                <a:latin typeface="UtopiaStd-Regular"/>
              </a:rPr>
              <a:t>Tarceva</a:t>
            </a:r>
            <a:r>
              <a:rPr lang="en-US" altLang="zh-CN" dirty="0">
                <a:solidFill>
                  <a:srgbClr val="000000"/>
                </a:solidFill>
                <a:latin typeface="UtopiaStd-Regular"/>
              </a:rPr>
              <a:t>, also called either </a:t>
            </a:r>
            <a:r>
              <a:rPr lang="en-US" altLang="zh-CN" dirty="0" err="1">
                <a:solidFill>
                  <a:srgbClr val="000000"/>
                </a:solidFill>
                <a:latin typeface="UtopiaStd-Regular"/>
              </a:rPr>
              <a:t>erlotinib</a:t>
            </a:r>
            <a:r>
              <a:rPr lang="en-US" altLang="zh-CN" dirty="0">
                <a:solidFill>
                  <a:srgbClr val="000000"/>
                </a:solidFill>
                <a:latin typeface="UtopiaStd-Regular"/>
              </a:rPr>
              <a:t> or </a:t>
            </a:r>
            <a:r>
              <a:rPr lang="en-US" altLang="zh-CN" dirty="0" smtClean="0">
                <a:solidFill>
                  <a:srgbClr val="000000"/>
                </a:solidFill>
                <a:latin typeface="UtopiaStd-Regular"/>
              </a:rPr>
              <a:t>OSI-774 </a:t>
            </a:r>
            <a:r>
              <a:rPr lang="en-US" altLang="zh-CN" dirty="0">
                <a:solidFill>
                  <a:srgbClr val="000000"/>
                </a:solidFill>
                <a:latin typeface="UtopiaStd-Regular"/>
              </a:rPr>
              <a:t>(</a:t>
            </a:r>
            <a:r>
              <a:rPr lang="en-US" altLang="zh-CN" dirty="0">
                <a:solidFill>
                  <a:srgbClr val="1271FF"/>
                </a:solidFill>
                <a:latin typeface="UtopiaStd-Semibold"/>
              </a:rPr>
              <a:t>Figure 16.29A</a:t>
            </a:r>
            <a:r>
              <a:rPr lang="en-US" altLang="zh-CN" dirty="0">
                <a:solidFill>
                  <a:srgbClr val="000000"/>
                </a:solidFill>
                <a:latin typeface="UtopiaStd-Regular"/>
              </a:rPr>
              <a:t>). The two drugs have very similar but not identical properties </a:t>
            </a:r>
            <a:r>
              <a:rPr lang="en-US" altLang="zh-CN" dirty="0" smtClean="0">
                <a:solidFill>
                  <a:srgbClr val="000000"/>
                </a:solidFill>
                <a:latin typeface="UtopiaStd-Regular"/>
              </a:rPr>
              <a:t>and act </a:t>
            </a:r>
            <a:r>
              <a:rPr lang="en-US" altLang="zh-CN" dirty="0">
                <a:solidFill>
                  <a:srgbClr val="000000"/>
                </a:solidFill>
                <a:latin typeface="UtopiaStd-Regular"/>
              </a:rPr>
              <a:t>by blocking the ATP-binding site of the receptor-associated kinase</a:t>
            </a:r>
            <a:endParaRPr lang="zh-CN" altLang="en-US" dirty="0"/>
          </a:p>
        </p:txBody>
      </p:sp>
    </p:spTree>
    <p:extLst>
      <p:ext uri="{BB962C8B-B14F-4D97-AF65-F5344CB8AC3E}">
        <p14:creationId xmlns:p14="http://schemas.microsoft.com/office/powerpoint/2010/main" val="21200551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descr="figure_16_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 y="188725"/>
            <a:ext cx="5049012" cy="638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79592" y="781919"/>
            <a:ext cx="5760720" cy="1384995"/>
          </a:xfrm>
          <a:prstGeom prst="rect">
            <a:avLst/>
          </a:prstGeom>
        </p:spPr>
        <p:txBody>
          <a:bodyPr wrap="square">
            <a:spAutoFit/>
          </a:bodyPr>
          <a:lstStyle/>
          <a:p>
            <a:pPr algn="ctr"/>
            <a:r>
              <a:rPr lang="en-US" altLang="zh-CN" sz="2800" b="1" dirty="0">
                <a:solidFill>
                  <a:srgbClr val="1271FF"/>
                </a:solidFill>
                <a:latin typeface="FrutigerLTStd-Bold"/>
              </a:rPr>
              <a:t>Figure 16.30 </a:t>
            </a:r>
            <a:r>
              <a:rPr lang="en-US" altLang="zh-CN" sz="2800" b="1" dirty="0">
                <a:solidFill>
                  <a:srgbClr val="000000"/>
                </a:solidFill>
                <a:latin typeface="FrutigerLTStd-Bold"/>
              </a:rPr>
              <a:t>Determinants </a:t>
            </a:r>
            <a:r>
              <a:rPr lang="en-US" altLang="zh-CN" sz="2800" b="1" dirty="0" smtClean="0">
                <a:solidFill>
                  <a:srgbClr val="000000"/>
                </a:solidFill>
                <a:latin typeface="FrutigerLTStd-Bold"/>
              </a:rPr>
              <a:t>of responsiveness </a:t>
            </a:r>
            <a:r>
              <a:rPr lang="en-US" altLang="zh-CN" sz="2800" b="1" dirty="0">
                <a:solidFill>
                  <a:srgbClr val="000000"/>
                </a:solidFill>
                <a:latin typeface="FrutigerLTStd-Bold"/>
              </a:rPr>
              <a:t>of NSCLCs to </a:t>
            </a:r>
            <a:r>
              <a:rPr lang="en-US" altLang="zh-CN" sz="2800" b="1" dirty="0" err="1" smtClean="0">
                <a:solidFill>
                  <a:srgbClr val="000000"/>
                </a:solidFill>
                <a:latin typeface="FrutigerLTStd-Bold"/>
              </a:rPr>
              <a:t>Iressa</a:t>
            </a:r>
            <a:r>
              <a:rPr lang="en-US" altLang="zh-CN" sz="2800" b="1" dirty="0" smtClean="0">
                <a:solidFill>
                  <a:srgbClr val="000000"/>
                </a:solidFill>
                <a:latin typeface="FrutigerLTStd-Bold"/>
              </a:rPr>
              <a:t> and </a:t>
            </a:r>
            <a:r>
              <a:rPr lang="en-US" altLang="zh-CN" sz="2800" b="1" dirty="0" err="1">
                <a:solidFill>
                  <a:srgbClr val="000000"/>
                </a:solidFill>
                <a:latin typeface="FrutigerLTStd-Bold"/>
              </a:rPr>
              <a:t>Tarceva</a:t>
            </a:r>
            <a:r>
              <a:rPr lang="en-US" altLang="zh-CN" sz="2800" b="1" dirty="0">
                <a:solidFill>
                  <a:srgbClr val="000000"/>
                </a:solidFill>
                <a:latin typeface="FrutigerLTStd-Bold"/>
              </a:rPr>
              <a:t> treatment</a:t>
            </a:r>
            <a:endParaRPr lang="zh-CN" altLang="en-US" sz="2800" dirty="0"/>
          </a:p>
        </p:txBody>
      </p:sp>
      <p:sp>
        <p:nvSpPr>
          <p:cNvPr id="3" name="Rectangle 2"/>
          <p:cNvSpPr/>
          <p:nvPr/>
        </p:nvSpPr>
        <p:spPr>
          <a:xfrm>
            <a:off x="6003104" y="2839779"/>
            <a:ext cx="5760720" cy="1706878"/>
          </a:xfrm>
          <a:prstGeom prst="rect">
            <a:avLst/>
          </a:prstGeom>
        </p:spPr>
        <p:txBody>
          <a:bodyPr wrap="square">
            <a:spAutoFit/>
          </a:bodyPr>
          <a:lstStyle/>
          <a:p>
            <a:pPr>
              <a:lnSpc>
                <a:spcPct val="150000"/>
              </a:lnSpc>
            </a:pPr>
            <a:r>
              <a:rPr lang="en-US" altLang="zh-CN" dirty="0" smtClean="0">
                <a:solidFill>
                  <a:srgbClr val="000000"/>
                </a:solidFill>
                <a:latin typeface="UtopiaStd-Regular"/>
              </a:rPr>
              <a:t>Almost </a:t>
            </a:r>
            <a:r>
              <a:rPr lang="en-US" altLang="zh-CN" dirty="0">
                <a:solidFill>
                  <a:srgbClr val="000000"/>
                </a:solidFill>
                <a:latin typeface="UtopiaStd-Regular"/>
              </a:rPr>
              <a:t>all of the small group (~10% of the </a:t>
            </a:r>
            <a:r>
              <a:rPr lang="en-US" altLang="zh-CN" dirty="0" smtClean="0">
                <a:solidFill>
                  <a:srgbClr val="000000"/>
                </a:solidFill>
                <a:latin typeface="UtopiaStd-Regular"/>
              </a:rPr>
              <a:t>total)</a:t>
            </a:r>
            <a:r>
              <a:rPr lang="zh-CN" altLang="en-US" dirty="0" smtClean="0">
                <a:solidFill>
                  <a:srgbClr val="000000"/>
                </a:solidFill>
                <a:latin typeface="UtopiaStd-Regular"/>
              </a:rPr>
              <a:t> </a:t>
            </a:r>
            <a:r>
              <a:rPr lang="en-US" altLang="zh-CN" dirty="0" smtClean="0">
                <a:solidFill>
                  <a:srgbClr val="000000"/>
                </a:solidFill>
                <a:latin typeface="UtopiaStd-Regular"/>
              </a:rPr>
              <a:t>of </a:t>
            </a:r>
            <a:r>
              <a:rPr lang="en-US" altLang="zh-CN" dirty="0">
                <a:solidFill>
                  <a:srgbClr val="000000"/>
                </a:solidFill>
                <a:latin typeface="UtopiaStd-Regular"/>
              </a:rPr>
              <a:t>NSCLC patients who had responded well to </a:t>
            </a:r>
            <a:r>
              <a:rPr lang="en-US" altLang="zh-CN" dirty="0" err="1">
                <a:solidFill>
                  <a:srgbClr val="000000"/>
                </a:solidFill>
                <a:latin typeface="UtopiaStd-Regular"/>
              </a:rPr>
              <a:t>Iressa</a:t>
            </a:r>
            <a:r>
              <a:rPr lang="en-US" altLang="zh-CN" dirty="0">
                <a:solidFill>
                  <a:srgbClr val="000000"/>
                </a:solidFill>
                <a:latin typeface="UtopiaStd-Regular"/>
              </a:rPr>
              <a:t> treatment (</a:t>
            </a:r>
            <a:r>
              <a:rPr lang="en-US" altLang="zh-CN" dirty="0">
                <a:solidFill>
                  <a:srgbClr val="1271FF"/>
                </a:solidFill>
                <a:latin typeface="UtopiaStd-Semibold"/>
              </a:rPr>
              <a:t>Figure </a:t>
            </a:r>
            <a:r>
              <a:rPr lang="en-US" altLang="zh-CN" dirty="0" smtClean="0">
                <a:solidFill>
                  <a:srgbClr val="1271FF"/>
                </a:solidFill>
                <a:latin typeface="UtopiaStd-Semibold"/>
              </a:rPr>
              <a:t>16.30A</a:t>
            </a:r>
            <a:r>
              <a:rPr lang="en-US" altLang="zh-CN" dirty="0" smtClean="0">
                <a:solidFill>
                  <a:srgbClr val="000000"/>
                </a:solidFill>
                <a:latin typeface="UtopiaStd-Regular"/>
              </a:rPr>
              <a:t>)</a:t>
            </a:r>
            <a:r>
              <a:rPr lang="zh-CN" altLang="en-US" dirty="0" smtClean="0">
                <a:solidFill>
                  <a:srgbClr val="000000"/>
                </a:solidFill>
                <a:latin typeface="UtopiaStd-Regular"/>
              </a:rPr>
              <a:t> </a:t>
            </a:r>
            <a:r>
              <a:rPr lang="en-US" altLang="zh-CN" dirty="0" smtClean="0">
                <a:solidFill>
                  <a:srgbClr val="000000"/>
                </a:solidFill>
                <a:latin typeface="UtopiaStd-Regular"/>
              </a:rPr>
              <a:t>bore </a:t>
            </a:r>
            <a:r>
              <a:rPr lang="en-US" altLang="zh-CN" dirty="0">
                <a:solidFill>
                  <a:srgbClr val="000000"/>
                </a:solidFill>
                <a:latin typeface="UtopiaStd-Regular"/>
              </a:rPr>
              <a:t>tumor cells displaying structurally altered EGF-Rs.</a:t>
            </a:r>
            <a:endParaRPr lang="zh-CN" altLang="en-US" dirty="0"/>
          </a:p>
        </p:txBody>
      </p:sp>
    </p:spTree>
    <p:extLst>
      <p:ext uri="{BB962C8B-B14F-4D97-AF65-F5344CB8AC3E}">
        <p14:creationId xmlns:p14="http://schemas.microsoft.com/office/powerpoint/2010/main" val="9323316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29968" y="759400"/>
            <a:ext cx="8156448"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16.14 Proteasome inhibitors yield unexpected </a:t>
            </a:r>
            <a:r>
              <a:rPr lang="en-US" altLang="zh-CN" sz="2800" dirty="0" smtClean="0">
                <a:solidFill>
                  <a:srgbClr val="1271FF"/>
                </a:solidFill>
                <a:latin typeface="ACaslonPro-Regular"/>
              </a:rPr>
              <a:t>therapeutic benefit</a:t>
            </a:r>
            <a:endParaRPr lang="zh-CN" altLang="en-US" sz="2800" dirty="0"/>
          </a:p>
        </p:txBody>
      </p:sp>
      <p:sp>
        <p:nvSpPr>
          <p:cNvPr id="3" name="TextBox 2"/>
          <p:cNvSpPr txBox="1"/>
          <p:nvPr/>
        </p:nvSpPr>
        <p:spPr>
          <a:xfrm>
            <a:off x="2549427" y="2872038"/>
            <a:ext cx="7117526" cy="461665"/>
          </a:xfrm>
          <a:prstGeom prst="rect">
            <a:avLst/>
          </a:prstGeom>
          <a:noFill/>
        </p:spPr>
        <p:txBody>
          <a:bodyPr wrap="none" rtlCol="0">
            <a:spAutoFit/>
          </a:bodyPr>
          <a:lstStyle/>
          <a:p>
            <a:r>
              <a:rPr lang="en-US" altLang="zh-CN" sz="2400" dirty="0" smtClean="0"/>
              <a:t>Proteasome inhibitor </a:t>
            </a:r>
            <a:r>
              <a:rPr lang="en-US" altLang="zh-CN" sz="2400" dirty="0"/>
              <a:t>and Multiple </a:t>
            </a:r>
            <a:r>
              <a:rPr lang="en-US" altLang="zh-CN" sz="2400" dirty="0" smtClean="0"/>
              <a:t>myeloma treatment </a:t>
            </a:r>
            <a:endParaRPr lang="zh-CN" altLang="en-US" sz="2400" dirty="0"/>
          </a:p>
        </p:txBody>
      </p:sp>
      <p:sp>
        <p:nvSpPr>
          <p:cNvPr id="5" name="Rectangle 4"/>
          <p:cNvSpPr/>
          <p:nvPr/>
        </p:nvSpPr>
        <p:spPr>
          <a:xfrm>
            <a:off x="1231867" y="3876690"/>
            <a:ext cx="9752647" cy="923330"/>
          </a:xfrm>
          <a:prstGeom prst="rect">
            <a:avLst/>
          </a:prstGeom>
        </p:spPr>
        <p:txBody>
          <a:bodyPr wrap="square">
            <a:spAutoFit/>
          </a:bodyPr>
          <a:lstStyle/>
          <a:p>
            <a:pPr>
              <a:lnSpc>
                <a:spcPct val="150000"/>
              </a:lnSpc>
            </a:pPr>
            <a:r>
              <a:rPr lang="en-US" altLang="zh-CN" dirty="0"/>
              <a:t>Multiple </a:t>
            </a:r>
            <a:r>
              <a:rPr lang="en-US" altLang="zh-CN" dirty="0" smtClean="0"/>
              <a:t>myeloma (</a:t>
            </a:r>
            <a:r>
              <a:rPr lang="zh-CN" altLang="en-US" dirty="0"/>
              <a:t>多发性骨髓瘤</a:t>
            </a:r>
            <a:r>
              <a:rPr lang="en-US" altLang="zh-CN" dirty="0"/>
              <a:t>) is a cancer of plasma cells, a type of white blood cell normally responsible for producing antibodies </a:t>
            </a:r>
            <a:endParaRPr lang="zh-CN" altLang="en-US" dirty="0"/>
          </a:p>
        </p:txBody>
      </p:sp>
    </p:spTree>
    <p:extLst>
      <p:ext uri="{BB962C8B-B14F-4D97-AF65-F5344CB8AC3E}">
        <p14:creationId xmlns:p14="http://schemas.microsoft.com/office/powerpoint/2010/main" val="4127813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descr="figure_16_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621" y="1546352"/>
            <a:ext cx="8524875" cy="436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38072" y="435787"/>
            <a:ext cx="10091928" cy="523220"/>
          </a:xfrm>
          <a:prstGeom prst="rect">
            <a:avLst/>
          </a:prstGeom>
        </p:spPr>
        <p:txBody>
          <a:bodyPr wrap="square">
            <a:spAutoFit/>
          </a:bodyPr>
          <a:lstStyle/>
          <a:p>
            <a:r>
              <a:rPr lang="en-US" altLang="zh-CN" sz="2800" b="1" dirty="0">
                <a:solidFill>
                  <a:srgbClr val="1271FF"/>
                </a:solidFill>
                <a:latin typeface="FrutigerLTStd-Bold"/>
              </a:rPr>
              <a:t>Figure 16.32 </a:t>
            </a:r>
            <a:r>
              <a:rPr lang="en-US" altLang="zh-CN" sz="2800" b="1" dirty="0" err="1">
                <a:solidFill>
                  <a:srgbClr val="000000"/>
                </a:solidFill>
                <a:latin typeface="FrutigerLTStd-Bold"/>
              </a:rPr>
              <a:t>Velcade</a:t>
            </a:r>
            <a:r>
              <a:rPr lang="en-US" altLang="zh-CN" sz="2800" b="1" dirty="0">
                <a:solidFill>
                  <a:srgbClr val="000000"/>
                </a:solidFill>
                <a:latin typeface="FrutigerLTStd-Bold"/>
              </a:rPr>
              <a:t> and its </a:t>
            </a:r>
            <a:r>
              <a:rPr lang="en-US" altLang="zh-CN" sz="2800" b="1" dirty="0" smtClean="0">
                <a:solidFill>
                  <a:srgbClr val="000000"/>
                </a:solidFill>
                <a:latin typeface="FrutigerLTStd-Bold"/>
              </a:rPr>
              <a:t>effects on </a:t>
            </a:r>
            <a:r>
              <a:rPr lang="en-US" altLang="zh-CN" sz="2800" b="1" dirty="0">
                <a:solidFill>
                  <a:srgbClr val="000000"/>
                </a:solidFill>
                <a:latin typeface="FrutigerLTStd-Bold"/>
              </a:rPr>
              <a:t>proteasomes</a:t>
            </a:r>
            <a:endParaRPr lang="zh-CN" altLang="en-US" sz="2800" dirty="0"/>
          </a:p>
        </p:txBody>
      </p:sp>
    </p:spTree>
    <p:extLst>
      <p:ext uri="{BB962C8B-B14F-4D97-AF65-F5344CB8AC3E}">
        <p14:creationId xmlns:p14="http://schemas.microsoft.com/office/powerpoint/2010/main" val="19106846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descr="figure_16_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85" y="1956816"/>
            <a:ext cx="7771338" cy="451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64208" y="172129"/>
            <a:ext cx="9134856" cy="954107"/>
          </a:xfrm>
          <a:prstGeom prst="rect">
            <a:avLst/>
          </a:prstGeom>
        </p:spPr>
        <p:txBody>
          <a:bodyPr wrap="square">
            <a:spAutoFit/>
          </a:bodyPr>
          <a:lstStyle/>
          <a:p>
            <a:pPr algn="ctr"/>
            <a:r>
              <a:rPr lang="en-US" altLang="zh-CN" sz="2800" b="1" dirty="0">
                <a:solidFill>
                  <a:srgbClr val="1271FF"/>
                </a:solidFill>
                <a:latin typeface="FrutigerLTStd-Bold"/>
              </a:rPr>
              <a:t>Figure 16.33 </a:t>
            </a:r>
            <a:r>
              <a:rPr lang="en-US" altLang="zh-CN" sz="2800" b="1" dirty="0">
                <a:solidFill>
                  <a:srgbClr val="000000"/>
                </a:solidFill>
                <a:latin typeface="FrutigerLTStd-Bold"/>
              </a:rPr>
              <a:t>Multiple myeloma </a:t>
            </a:r>
            <a:r>
              <a:rPr lang="en-US" altLang="zh-CN" sz="2800" b="1" dirty="0" smtClean="0">
                <a:solidFill>
                  <a:srgbClr val="000000"/>
                </a:solidFill>
                <a:latin typeface="FrutigerLTStd-Bold"/>
              </a:rPr>
              <a:t>and the </a:t>
            </a:r>
            <a:r>
              <a:rPr lang="en-US" altLang="zh-CN" sz="2800" b="1" dirty="0">
                <a:solidFill>
                  <a:srgbClr val="000000"/>
                </a:solidFill>
                <a:latin typeface="FrutigerLTStd-Bold"/>
              </a:rPr>
              <a:t>biological effects of </a:t>
            </a:r>
            <a:r>
              <a:rPr lang="en-US" altLang="zh-CN" sz="2800" b="1" dirty="0" err="1">
                <a:solidFill>
                  <a:srgbClr val="000000"/>
                </a:solidFill>
                <a:latin typeface="FrutigerLTStd-Bold"/>
              </a:rPr>
              <a:t>Velcade</a:t>
            </a:r>
            <a:endParaRPr lang="zh-CN" altLang="en-US" sz="2800" dirty="0"/>
          </a:p>
        </p:txBody>
      </p:sp>
      <p:sp>
        <p:nvSpPr>
          <p:cNvPr id="3" name="Rectangle 2"/>
          <p:cNvSpPr/>
          <p:nvPr/>
        </p:nvSpPr>
        <p:spPr>
          <a:xfrm>
            <a:off x="8543672" y="3323951"/>
            <a:ext cx="3041904" cy="1200329"/>
          </a:xfrm>
          <a:prstGeom prst="rect">
            <a:avLst/>
          </a:prstGeom>
        </p:spPr>
        <p:txBody>
          <a:bodyPr wrap="square">
            <a:spAutoFit/>
          </a:bodyPr>
          <a:lstStyle/>
          <a:p>
            <a:r>
              <a:rPr lang="en-US" altLang="zh-CN" dirty="0" err="1">
                <a:latin typeface="FrutigerLTStd-Light"/>
              </a:rPr>
              <a:t>Melphalan</a:t>
            </a:r>
            <a:r>
              <a:rPr lang="en-US" altLang="zh-CN" dirty="0">
                <a:latin typeface="FrutigerLTStd-Light"/>
              </a:rPr>
              <a:t>, an </a:t>
            </a:r>
            <a:r>
              <a:rPr lang="en-US" altLang="zh-CN" dirty="0" smtClean="0">
                <a:latin typeface="FrutigerLTStd-Light"/>
              </a:rPr>
              <a:t>alkylating</a:t>
            </a:r>
            <a:r>
              <a:rPr lang="zh-CN" altLang="en-US" dirty="0" smtClean="0">
                <a:latin typeface="FrutigerLTStd-Light"/>
              </a:rPr>
              <a:t> </a:t>
            </a:r>
            <a:r>
              <a:rPr lang="en-US" altLang="zh-CN" dirty="0" smtClean="0">
                <a:latin typeface="FrutigerLTStd-Light"/>
              </a:rPr>
              <a:t>chemotherapeutic </a:t>
            </a:r>
            <a:r>
              <a:rPr lang="en-US" altLang="zh-CN" dirty="0">
                <a:latin typeface="FrutigerLTStd-Light"/>
              </a:rPr>
              <a:t>drug used </a:t>
            </a:r>
            <a:r>
              <a:rPr lang="en-US" altLang="zh-CN" dirty="0" smtClean="0">
                <a:latin typeface="FrutigerLTStd-Light"/>
              </a:rPr>
              <a:t>routinely</a:t>
            </a:r>
            <a:r>
              <a:rPr lang="zh-CN" altLang="en-US" dirty="0" smtClean="0">
                <a:latin typeface="FrutigerLTStd-Light"/>
              </a:rPr>
              <a:t> </a:t>
            </a:r>
            <a:r>
              <a:rPr lang="en-US" altLang="zh-CN" dirty="0" smtClean="0">
                <a:latin typeface="FrutigerLTStd-Light"/>
              </a:rPr>
              <a:t>to </a:t>
            </a:r>
            <a:r>
              <a:rPr lang="en-US" altLang="zh-CN" dirty="0">
                <a:latin typeface="FrutigerLTStd-Light"/>
              </a:rPr>
              <a:t>treat MM</a:t>
            </a:r>
            <a:endParaRPr lang="zh-CN" altLang="en-US" dirty="0"/>
          </a:p>
        </p:txBody>
      </p:sp>
    </p:spTree>
    <p:extLst>
      <p:ext uri="{BB962C8B-B14F-4D97-AF65-F5344CB8AC3E}">
        <p14:creationId xmlns:p14="http://schemas.microsoft.com/office/powerpoint/2010/main" val="1538014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descr="figure_16_3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69" y="1271016"/>
            <a:ext cx="5811689" cy="5482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91042" y="1365591"/>
            <a:ext cx="4870704" cy="5293757"/>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In normal </a:t>
            </a:r>
            <a:r>
              <a:rPr lang="en-US" altLang="zh-CN" dirty="0" smtClean="0">
                <a:solidFill>
                  <a:srgbClr val="000000"/>
                </a:solidFill>
                <a:latin typeface="FrutigerLTStd-Light"/>
              </a:rPr>
              <a:t>and neoplastic cells, </a:t>
            </a:r>
            <a:r>
              <a:rPr lang="en-US" altLang="zh-CN" dirty="0">
                <a:solidFill>
                  <a:srgbClr val="000000"/>
                </a:solidFill>
                <a:latin typeface="FrutigerLTStd-Light"/>
              </a:rPr>
              <a:t>a </a:t>
            </a:r>
            <a:r>
              <a:rPr lang="en-US" altLang="zh-CN" dirty="0" smtClean="0">
                <a:solidFill>
                  <a:srgbClr val="000000"/>
                </a:solidFill>
                <a:latin typeface="FrutigerLTStd-Light"/>
              </a:rPr>
              <a:t>variety of stress </a:t>
            </a:r>
            <a:r>
              <a:rPr lang="en-US" altLang="zh-CN" dirty="0">
                <a:solidFill>
                  <a:srgbClr val="000000"/>
                </a:solidFill>
                <a:latin typeface="FrutigerLTStd-Light"/>
              </a:rPr>
              <a:t>signals activate I</a:t>
            </a:r>
            <a:r>
              <a:rPr lang="el-GR" altLang="zh-CN" sz="2000" dirty="0">
                <a:solidFill>
                  <a:srgbClr val="000000"/>
                </a:solidFill>
                <a:latin typeface="TimesNewRomanPSMT"/>
              </a:rPr>
              <a:t>κ</a:t>
            </a:r>
            <a:r>
              <a:rPr lang="en-US" altLang="zh-CN" dirty="0" smtClean="0">
                <a:solidFill>
                  <a:srgbClr val="000000"/>
                </a:solidFill>
                <a:latin typeface="FrutigerLTStd-Light"/>
              </a:rPr>
              <a:t>B kinase </a:t>
            </a:r>
            <a:r>
              <a:rPr lang="en-US" altLang="zh-CN" dirty="0">
                <a:solidFill>
                  <a:srgbClr val="000000"/>
                </a:solidFill>
                <a:latin typeface="FrutigerLTStd-Light"/>
              </a:rPr>
              <a:t>(</a:t>
            </a:r>
            <a:r>
              <a:rPr lang="en-US" altLang="zh-CN" dirty="0" smtClean="0">
                <a:solidFill>
                  <a:srgbClr val="000000"/>
                </a:solidFill>
                <a:latin typeface="FrutigerLTStd-Light"/>
              </a:rPr>
              <a:t>IKK). Once activated</a:t>
            </a:r>
            <a:r>
              <a:rPr lang="en-US" altLang="zh-CN" dirty="0">
                <a:solidFill>
                  <a:srgbClr val="000000"/>
                </a:solidFill>
                <a:latin typeface="FrutigerLTStd-Light"/>
              </a:rPr>
              <a:t>, IKK phosphorylates I</a:t>
            </a:r>
            <a:r>
              <a:rPr lang="el-GR" altLang="zh-CN" sz="2000" dirty="0">
                <a:solidFill>
                  <a:srgbClr val="000000"/>
                </a:solidFill>
                <a:latin typeface="TimesNewRomanPSMT"/>
              </a:rPr>
              <a:t>κ</a:t>
            </a:r>
            <a:r>
              <a:rPr lang="en-US" altLang="zh-CN" dirty="0" smtClean="0">
                <a:solidFill>
                  <a:srgbClr val="000000"/>
                </a:solidFill>
                <a:latin typeface="FrutigerLTStd-Light"/>
              </a:rPr>
              <a:t>B. This causes </a:t>
            </a:r>
            <a:r>
              <a:rPr lang="en-US" altLang="zh-CN" dirty="0" err="1">
                <a:solidFill>
                  <a:srgbClr val="000000"/>
                </a:solidFill>
                <a:latin typeface="FrutigerLTStd-Light"/>
              </a:rPr>
              <a:t>I</a:t>
            </a:r>
            <a:r>
              <a:rPr lang="en-US" altLang="zh-CN" sz="2000" dirty="0" err="1">
                <a:solidFill>
                  <a:srgbClr val="000000"/>
                </a:solidFill>
                <a:latin typeface="TimesNewRomanPSMT"/>
              </a:rPr>
              <a:t>κ</a:t>
            </a:r>
            <a:r>
              <a:rPr lang="en-US" altLang="zh-CN" dirty="0" err="1">
                <a:solidFill>
                  <a:srgbClr val="000000"/>
                </a:solidFill>
                <a:latin typeface="FrutigerLTStd-Light"/>
              </a:rPr>
              <a:t>B</a:t>
            </a:r>
            <a:r>
              <a:rPr lang="en-US" altLang="zh-CN" dirty="0">
                <a:solidFill>
                  <a:srgbClr val="000000"/>
                </a:solidFill>
                <a:latin typeface="FrutigerLTStd-Light"/>
              </a:rPr>
              <a:t> to become </a:t>
            </a:r>
            <a:r>
              <a:rPr lang="en-US" altLang="zh-CN" dirty="0" err="1" smtClean="0">
                <a:solidFill>
                  <a:srgbClr val="000000"/>
                </a:solidFill>
                <a:latin typeface="FrutigerLTStd-Light"/>
              </a:rPr>
              <a:t>ubiquitylated</a:t>
            </a:r>
            <a:r>
              <a:rPr lang="en-US" altLang="zh-CN" dirty="0" smtClean="0">
                <a:solidFill>
                  <a:srgbClr val="000000"/>
                </a:solidFill>
                <a:latin typeface="FrutigerLTStd-Light"/>
              </a:rPr>
              <a:t> and </a:t>
            </a:r>
            <a:r>
              <a:rPr lang="en-US" altLang="zh-CN" dirty="0">
                <a:solidFill>
                  <a:srgbClr val="000000"/>
                </a:solidFill>
                <a:latin typeface="FrutigerLTStd-Light"/>
              </a:rPr>
              <a:t>degraded in </a:t>
            </a:r>
            <a:r>
              <a:rPr lang="en-US" altLang="zh-CN" dirty="0" smtClean="0">
                <a:solidFill>
                  <a:srgbClr val="000000"/>
                </a:solidFill>
                <a:latin typeface="FrutigerLTStd-Light"/>
              </a:rPr>
              <a:t>proteasomes. NF-</a:t>
            </a:r>
            <a:r>
              <a:rPr lang="en-US" altLang="zh-CN" sz="2000" dirty="0" err="1" smtClean="0">
                <a:solidFill>
                  <a:srgbClr val="000000"/>
                </a:solidFill>
                <a:latin typeface="TimesNewRomanPSMT"/>
              </a:rPr>
              <a:t>κ</a:t>
            </a:r>
            <a:r>
              <a:rPr lang="en-US" altLang="zh-CN" dirty="0" err="1" smtClean="0">
                <a:solidFill>
                  <a:srgbClr val="000000"/>
                </a:solidFill>
                <a:latin typeface="FrutigerLTStd-Light"/>
              </a:rPr>
              <a:t>B</a:t>
            </a:r>
            <a:r>
              <a:rPr lang="en-US" altLang="zh-CN" dirty="0" smtClean="0">
                <a:solidFill>
                  <a:srgbClr val="000000"/>
                </a:solidFill>
                <a:latin typeface="FrutigerLTStd-Light"/>
              </a:rPr>
              <a:t> </a:t>
            </a:r>
            <a:r>
              <a:rPr lang="en-US" altLang="zh-CN" dirty="0">
                <a:solidFill>
                  <a:srgbClr val="000000"/>
                </a:solidFill>
                <a:latin typeface="FrutigerLTStd-Light"/>
              </a:rPr>
              <a:t>is </a:t>
            </a:r>
            <a:r>
              <a:rPr lang="en-US" altLang="zh-CN" dirty="0" smtClean="0">
                <a:solidFill>
                  <a:srgbClr val="000000"/>
                </a:solidFill>
                <a:latin typeface="FrutigerLTStd-Light"/>
              </a:rPr>
              <a:t>then free </a:t>
            </a:r>
            <a:r>
              <a:rPr lang="en-US" altLang="zh-CN" dirty="0">
                <a:solidFill>
                  <a:srgbClr val="000000"/>
                </a:solidFill>
                <a:latin typeface="FrutigerLTStd-Light"/>
              </a:rPr>
              <a:t>to move into the </a:t>
            </a:r>
            <a:r>
              <a:rPr lang="en-US" altLang="zh-CN" dirty="0" smtClean="0">
                <a:solidFill>
                  <a:srgbClr val="000000"/>
                </a:solidFill>
                <a:latin typeface="FrutigerLTStd-Light"/>
              </a:rPr>
              <a:t>nucleus, where </a:t>
            </a:r>
            <a:r>
              <a:rPr lang="en-US" altLang="zh-CN" dirty="0">
                <a:solidFill>
                  <a:srgbClr val="000000"/>
                </a:solidFill>
                <a:latin typeface="FrutigerLTStd-Light"/>
              </a:rPr>
              <a:t>it activates the expression </a:t>
            </a:r>
            <a:r>
              <a:rPr lang="en-US" altLang="zh-CN" dirty="0" smtClean="0">
                <a:solidFill>
                  <a:srgbClr val="000000"/>
                </a:solidFill>
                <a:latin typeface="FrutigerLTStd-Light"/>
              </a:rPr>
              <a:t>of numerous </a:t>
            </a:r>
            <a:r>
              <a:rPr lang="en-US" altLang="zh-CN" dirty="0">
                <a:solidFill>
                  <a:srgbClr val="000000"/>
                </a:solidFill>
                <a:latin typeface="FrutigerLTStd-Light"/>
              </a:rPr>
              <a:t>proliferation and </a:t>
            </a:r>
            <a:r>
              <a:rPr lang="en-US" altLang="zh-CN" dirty="0" err="1" smtClean="0">
                <a:solidFill>
                  <a:srgbClr val="000000"/>
                </a:solidFill>
                <a:latin typeface="FrutigerLTStd-Light"/>
              </a:rPr>
              <a:t>antiapoptotic</a:t>
            </a:r>
            <a:r>
              <a:rPr lang="en-US" altLang="zh-CN" dirty="0" smtClean="0">
                <a:solidFill>
                  <a:srgbClr val="000000"/>
                </a:solidFill>
                <a:latin typeface="FrutigerLTStd-Light"/>
              </a:rPr>
              <a:t> genes</a:t>
            </a:r>
            <a:r>
              <a:rPr lang="en-US" altLang="zh-CN" dirty="0">
                <a:solidFill>
                  <a:srgbClr val="000000"/>
                </a:solidFill>
                <a:latin typeface="FrutigerLTStd-Light"/>
              </a:rPr>
              <a:t>. </a:t>
            </a:r>
            <a:r>
              <a:rPr lang="en-US" altLang="zh-CN" u="sng" dirty="0">
                <a:solidFill>
                  <a:srgbClr val="000000"/>
                </a:solidFill>
                <a:latin typeface="FrutigerLTStd-Light"/>
              </a:rPr>
              <a:t>In the presence </a:t>
            </a:r>
            <a:r>
              <a:rPr lang="en-US" altLang="zh-CN" u="sng" dirty="0" smtClean="0">
                <a:solidFill>
                  <a:srgbClr val="000000"/>
                </a:solidFill>
                <a:latin typeface="FrutigerLTStd-Light"/>
              </a:rPr>
              <a:t>of </a:t>
            </a:r>
            <a:r>
              <a:rPr lang="en-US" altLang="zh-CN" u="sng" dirty="0" err="1" smtClean="0">
                <a:solidFill>
                  <a:srgbClr val="000000"/>
                </a:solidFill>
                <a:latin typeface="FrutigerLTStd-Light"/>
              </a:rPr>
              <a:t>Velcade</a:t>
            </a:r>
            <a:r>
              <a:rPr lang="en-US" altLang="zh-CN" dirty="0" smtClean="0">
                <a:solidFill>
                  <a:srgbClr val="000000"/>
                </a:solidFill>
                <a:latin typeface="FrutigerLTStd-Light"/>
              </a:rPr>
              <a:t>, </a:t>
            </a:r>
            <a:r>
              <a:rPr lang="en-US" altLang="zh-CN" dirty="0">
                <a:solidFill>
                  <a:srgbClr val="000000"/>
                </a:solidFill>
                <a:latin typeface="FrutigerLTStd-Light"/>
              </a:rPr>
              <a:t>the </a:t>
            </a:r>
            <a:r>
              <a:rPr lang="en-US" altLang="zh-CN" dirty="0" err="1" smtClean="0">
                <a:solidFill>
                  <a:srgbClr val="000000"/>
                </a:solidFill>
                <a:latin typeface="FrutigerLTStd-Light"/>
              </a:rPr>
              <a:t>ubiquitylated</a:t>
            </a:r>
            <a:r>
              <a:rPr lang="en-US" altLang="zh-CN" dirty="0" smtClean="0">
                <a:solidFill>
                  <a:srgbClr val="000000"/>
                </a:solidFill>
                <a:latin typeface="FrutigerLTStd-Light"/>
              </a:rPr>
              <a:t> </a:t>
            </a:r>
            <a:r>
              <a:rPr lang="en-US" altLang="zh-CN" dirty="0" err="1" smtClean="0">
                <a:solidFill>
                  <a:srgbClr val="000000"/>
                </a:solidFill>
                <a:latin typeface="FrutigerLTStd-Light"/>
              </a:rPr>
              <a:t>I</a:t>
            </a:r>
            <a:r>
              <a:rPr lang="en-US" altLang="zh-CN" sz="2000" dirty="0" err="1" smtClean="0">
                <a:solidFill>
                  <a:srgbClr val="000000"/>
                </a:solidFill>
                <a:latin typeface="TimesNewRomanPSMT"/>
              </a:rPr>
              <a:t>κ</a:t>
            </a:r>
            <a:r>
              <a:rPr lang="en-US" altLang="zh-CN" dirty="0" err="1" smtClean="0">
                <a:solidFill>
                  <a:srgbClr val="000000"/>
                </a:solidFill>
                <a:latin typeface="FrutigerLTStd-Light"/>
              </a:rPr>
              <a:t>B</a:t>
            </a:r>
            <a:r>
              <a:rPr lang="en-US" altLang="zh-CN" dirty="0" smtClean="0">
                <a:solidFill>
                  <a:srgbClr val="000000"/>
                </a:solidFill>
                <a:latin typeface="FrutigerLTStd-Light"/>
              </a:rPr>
              <a:t> </a:t>
            </a:r>
            <a:r>
              <a:rPr lang="en-US" altLang="zh-CN" dirty="0">
                <a:solidFill>
                  <a:srgbClr val="000000"/>
                </a:solidFill>
                <a:latin typeface="FrutigerLTStd-Light"/>
              </a:rPr>
              <a:t>cannot be degraded in </a:t>
            </a:r>
            <a:r>
              <a:rPr lang="en-US" altLang="zh-CN" dirty="0" smtClean="0">
                <a:solidFill>
                  <a:srgbClr val="000000"/>
                </a:solidFill>
                <a:latin typeface="FrutigerLTStd-Light"/>
              </a:rPr>
              <a:t>the proteasomes. This leads </a:t>
            </a:r>
            <a:r>
              <a:rPr lang="en-US" altLang="zh-CN" dirty="0">
                <a:solidFill>
                  <a:srgbClr val="000000"/>
                </a:solidFill>
                <a:latin typeface="FrutigerLTStd-Light"/>
              </a:rPr>
              <a:t>to an accumulation </a:t>
            </a:r>
            <a:r>
              <a:rPr lang="en-US" altLang="zh-CN" dirty="0" smtClean="0">
                <a:solidFill>
                  <a:srgbClr val="000000"/>
                </a:solidFill>
                <a:latin typeface="FrutigerLTStd-Light"/>
              </a:rPr>
              <a:t>of </a:t>
            </a:r>
            <a:r>
              <a:rPr lang="en-US" altLang="zh-CN" dirty="0" err="1" smtClean="0">
                <a:solidFill>
                  <a:srgbClr val="000000"/>
                </a:solidFill>
                <a:latin typeface="FrutigerLTStd-Light"/>
              </a:rPr>
              <a:t>I</a:t>
            </a:r>
            <a:r>
              <a:rPr lang="en-US" altLang="zh-CN" sz="2000" dirty="0" err="1" smtClean="0">
                <a:solidFill>
                  <a:srgbClr val="000000"/>
                </a:solidFill>
                <a:latin typeface="TimesNewRomanPSMT"/>
              </a:rPr>
              <a:t>κ</a:t>
            </a:r>
            <a:r>
              <a:rPr lang="en-US" altLang="zh-CN" dirty="0" err="1" smtClean="0">
                <a:solidFill>
                  <a:srgbClr val="000000"/>
                </a:solidFill>
                <a:latin typeface="FrutigerLTStd-Light"/>
              </a:rPr>
              <a:t>B</a:t>
            </a:r>
            <a:r>
              <a:rPr lang="en-US" altLang="zh-CN" dirty="0" smtClean="0">
                <a:solidFill>
                  <a:srgbClr val="000000"/>
                </a:solidFill>
                <a:latin typeface="FrutigerLTStd-Light"/>
              </a:rPr>
              <a:t> </a:t>
            </a:r>
            <a:r>
              <a:rPr lang="en-US" altLang="zh-CN" dirty="0">
                <a:solidFill>
                  <a:srgbClr val="000000"/>
                </a:solidFill>
                <a:latin typeface="FrutigerLTStd-Light"/>
              </a:rPr>
              <a:t>in the cytoplasm and to </a:t>
            </a:r>
            <a:r>
              <a:rPr lang="en-US" altLang="zh-CN" dirty="0" smtClean="0">
                <a:solidFill>
                  <a:srgbClr val="000000"/>
                </a:solidFill>
                <a:latin typeface="FrutigerLTStd-Light"/>
              </a:rPr>
              <a:t>the continued </a:t>
            </a:r>
            <a:r>
              <a:rPr lang="en-US" altLang="zh-CN" dirty="0">
                <a:solidFill>
                  <a:srgbClr val="000000"/>
                </a:solidFill>
                <a:latin typeface="FrutigerLTStd-Light"/>
              </a:rPr>
              <a:t>sequestration of NF-</a:t>
            </a:r>
            <a:r>
              <a:rPr lang="el-GR" altLang="zh-CN" sz="2000" dirty="0">
                <a:solidFill>
                  <a:srgbClr val="000000"/>
                </a:solidFill>
                <a:latin typeface="TimesNewRomanPSMT"/>
              </a:rPr>
              <a:t>κ</a:t>
            </a:r>
            <a:r>
              <a:rPr lang="en-US" altLang="zh-CN" dirty="0" smtClean="0">
                <a:solidFill>
                  <a:srgbClr val="000000"/>
                </a:solidFill>
                <a:latin typeface="FrutigerLTStd-Light"/>
              </a:rPr>
              <a:t>B by </a:t>
            </a:r>
            <a:r>
              <a:rPr lang="en-US" altLang="zh-CN" dirty="0">
                <a:solidFill>
                  <a:srgbClr val="000000"/>
                </a:solidFill>
                <a:latin typeface="FrutigerLTStd-Light"/>
              </a:rPr>
              <a:t>the </a:t>
            </a:r>
            <a:r>
              <a:rPr lang="en-US" altLang="zh-CN" dirty="0" err="1">
                <a:solidFill>
                  <a:srgbClr val="000000"/>
                </a:solidFill>
                <a:latin typeface="FrutigerLTStd-Light"/>
              </a:rPr>
              <a:t>I</a:t>
            </a:r>
            <a:r>
              <a:rPr lang="en-US" altLang="zh-CN" sz="2000" dirty="0" err="1">
                <a:solidFill>
                  <a:srgbClr val="000000"/>
                </a:solidFill>
                <a:latin typeface="TimesNewRomanPSMT"/>
              </a:rPr>
              <a:t>κ</a:t>
            </a:r>
            <a:r>
              <a:rPr lang="en-US" altLang="zh-CN" dirty="0" err="1">
                <a:solidFill>
                  <a:srgbClr val="000000"/>
                </a:solidFill>
                <a:latin typeface="FrutigerLTStd-Light"/>
              </a:rPr>
              <a:t>B</a:t>
            </a:r>
            <a:r>
              <a:rPr lang="en-US" altLang="zh-CN" dirty="0">
                <a:solidFill>
                  <a:srgbClr val="000000"/>
                </a:solidFill>
                <a:latin typeface="FrutigerLTStd-Light"/>
              </a:rPr>
              <a:t> molecules that </a:t>
            </a:r>
            <a:r>
              <a:rPr lang="en-US" altLang="zh-CN" dirty="0" smtClean="0">
                <a:solidFill>
                  <a:srgbClr val="000000"/>
                </a:solidFill>
                <a:latin typeface="FrutigerLTStd-Light"/>
              </a:rPr>
              <a:t>have built up. </a:t>
            </a:r>
            <a:r>
              <a:rPr lang="en-US" altLang="zh-CN" dirty="0">
                <a:solidFill>
                  <a:srgbClr val="000000"/>
                </a:solidFill>
                <a:latin typeface="FrutigerLTStd-Light"/>
              </a:rPr>
              <a:t>As a </a:t>
            </a:r>
            <a:r>
              <a:rPr lang="en-US" altLang="zh-CN" dirty="0" smtClean="0">
                <a:solidFill>
                  <a:srgbClr val="000000"/>
                </a:solidFill>
                <a:latin typeface="FrutigerLTStd-Light"/>
              </a:rPr>
              <a:t>consequence, </a:t>
            </a:r>
            <a:r>
              <a:rPr lang="en-US" altLang="zh-CN" u="sng" dirty="0" smtClean="0">
                <a:solidFill>
                  <a:srgbClr val="000000"/>
                </a:solidFill>
                <a:latin typeface="FrutigerLTStd-Light"/>
              </a:rPr>
              <a:t>NF-</a:t>
            </a:r>
            <a:r>
              <a:rPr lang="en-US" altLang="zh-CN" sz="2000" u="sng" dirty="0" err="1" smtClean="0">
                <a:solidFill>
                  <a:srgbClr val="000000"/>
                </a:solidFill>
                <a:latin typeface="TimesNewRomanPSMT"/>
              </a:rPr>
              <a:t>κ</a:t>
            </a:r>
            <a:r>
              <a:rPr lang="en-US" altLang="zh-CN" u="sng" dirty="0" err="1" smtClean="0">
                <a:solidFill>
                  <a:srgbClr val="000000"/>
                </a:solidFill>
                <a:latin typeface="FrutigerLTStd-Light"/>
              </a:rPr>
              <a:t>B</a:t>
            </a:r>
            <a:r>
              <a:rPr lang="en-US" altLang="zh-CN" u="sng" dirty="0" smtClean="0">
                <a:solidFill>
                  <a:srgbClr val="000000"/>
                </a:solidFill>
                <a:latin typeface="FrutigerLTStd-Light"/>
              </a:rPr>
              <a:t> </a:t>
            </a:r>
            <a:r>
              <a:rPr lang="en-US" altLang="zh-CN" u="sng" dirty="0">
                <a:solidFill>
                  <a:srgbClr val="000000"/>
                </a:solidFill>
                <a:latin typeface="FrutigerLTStd-Light"/>
              </a:rPr>
              <a:t>is prevented from </a:t>
            </a:r>
            <a:r>
              <a:rPr lang="en-US" altLang="zh-CN" u="sng" dirty="0" smtClean="0">
                <a:solidFill>
                  <a:srgbClr val="000000"/>
                </a:solidFill>
                <a:latin typeface="FrutigerLTStd-Light"/>
              </a:rPr>
              <a:t>moving into </a:t>
            </a:r>
            <a:r>
              <a:rPr lang="en-US" altLang="zh-CN" u="sng" dirty="0">
                <a:solidFill>
                  <a:srgbClr val="000000"/>
                </a:solidFill>
                <a:latin typeface="FrutigerLTStd-Light"/>
              </a:rPr>
              <a:t>the nucleus and </a:t>
            </a:r>
            <a:r>
              <a:rPr lang="en-US" altLang="zh-CN" u="sng" dirty="0" smtClean="0">
                <a:solidFill>
                  <a:srgbClr val="000000"/>
                </a:solidFill>
                <a:latin typeface="FrutigerLTStd-Light"/>
              </a:rPr>
              <a:t>activating expression </a:t>
            </a:r>
            <a:r>
              <a:rPr lang="en-US" altLang="zh-CN" u="sng" dirty="0">
                <a:solidFill>
                  <a:srgbClr val="000000"/>
                </a:solidFill>
                <a:latin typeface="FrutigerLTStd-Light"/>
              </a:rPr>
              <a:t>of key </a:t>
            </a:r>
            <a:r>
              <a:rPr lang="en-US" altLang="zh-CN" u="sng" dirty="0" smtClean="0">
                <a:solidFill>
                  <a:srgbClr val="000000"/>
                </a:solidFill>
                <a:latin typeface="FrutigerLTStd-Light"/>
              </a:rPr>
              <a:t>anti-apoptotic genes</a:t>
            </a:r>
            <a:r>
              <a:rPr lang="en-US" altLang="zh-CN" u="sng" dirty="0">
                <a:solidFill>
                  <a:srgbClr val="000000"/>
                </a:solidFill>
                <a:latin typeface="FrutigerLTStd-Light"/>
              </a:rPr>
              <a:t>.</a:t>
            </a:r>
            <a:endParaRPr lang="zh-CN" altLang="en-US" u="sng" dirty="0"/>
          </a:p>
        </p:txBody>
      </p:sp>
      <p:sp>
        <p:nvSpPr>
          <p:cNvPr id="3" name="Rectangle 2"/>
          <p:cNvSpPr/>
          <p:nvPr/>
        </p:nvSpPr>
        <p:spPr>
          <a:xfrm>
            <a:off x="2137302" y="271189"/>
            <a:ext cx="8707481" cy="523220"/>
          </a:xfrm>
          <a:prstGeom prst="rect">
            <a:avLst/>
          </a:prstGeom>
        </p:spPr>
        <p:txBody>
          <a:bodyPr wrap="square">
            <a:spAutoFit/>
          </a:bodyPr>
          <a:lstStyle/>
          <a:p>
            <a:r>
              <a:rPr lang="en-US" altLang="zh-CN" sz="2800" b="1" dirty="0">
                <a:solidFill>
                  <a:srgbClr val="1271FF"/>
                </a:solidFill>
                <a:latin typeface="FrutigerLTStd-Bold"/>
              </a:rPr>
              <a:t>Figure 16.34 </a:t>
            </a:r>
            <a:r>
              <a:rPr lang="en-US" altLang="zh-CN" sz="2800" b="1" dirty="0">
                <a:solidFill>
                  <a:srgbClr val="000000"/>
                </a:solidFill>
                <a:latin typeface="FrutigerLTStd-Bold"/>
              </a:rPr>
              <a:t>Mechanisms </a:t>
            </a:r>
            <a:r>
              <a:rPr lang="en-US" altLang="zh-CN" sz="2800" b="1" dirty="0" smtClean="0">
                <a:solidFill>
                  <a:srgbClr val="000000"/>
                </a:solidFill>
                <a:latin typeface="FrutigerLTStd-Bold"/>
              </a:rPr>
              <a:t>of </a:t>
            </a:r>
            <a:r>
              <a:rPr lang="en-US" altLang="zh-CN" sz="2800" b="1" dirty="0" err="1" smtClean="0">
                <a:solidFill>
                  <a:srgbClr val="000000"/>
                </a:solidFill>
                <a:latin typeface="FrutigerLTStd-Bold"/>
              </a:rPr>
              <a:t>Velcade</a:t>
            </a:r>
            <a:r>
              <a:rPr lang="en-US" altLang="zh-CN" sz="2800" b="1" dirty="0" smtClean="0">
                <a:solidFill>
                  <a:srgbClr val="000000"/>
                </a:solidFill>
                <a:latin typeface="FrutigerLTStd-Bold"/>
              </a:rPr>
              <a:t> </a:t>
            </a:r>
            <a:r>
              <a:rPr lang="en-US" altLang="zh-CN" sz="2800" b="1" dirty="0">
                <a:solidFill>
                  <a:srgbClr val="000000"/>
                </a:solidFill>
                <a:latin typeface="FrutigerLTStd-Bold"/>
              </a:rPr>
              <a:t>action </a:t>
            </a:r>
            <a:endParaRPr lang="zh-CN" altLang="en-US" sz="2800" dirty="0"/>
          </a:p>
        </p:txBody>
      </p:sp>
    </p:spTree>
    <p:extLst>
      <p:ext uri="{BB962C8B-B14F-4D97-AF65-F5344CB8AC3E}">
        <p14:creationId xmlns:p14="http://schemas.microsoft.com/office/powerpoint/2010/main" val="40206080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descr="figure_16_3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883" y="1063212"/>
            <a:ext cx="5471159" cy="5392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144512" y="2345256"/>
            <a:ext cx="5047488" cy="3139321"/>
          </a:xfrm>
          <a:prstGeom prst="rect">
            <a:avLst/>
          </a:prstGeom>
        </p:spPr>
        <p:txBody>
          <a:bodyPr wrap="square">
            <a:spAutoFit/>
          </a:bodyPr>
          <a:lstStyle/>
          <a:p>
            <a:r>
              <a:rPr lang="en-US" altLang="zh-CN" dirty="0">
                <a:latin typeface="FrutigerLTStd-Light"/>
              </a:rPr>
              <a:t>(B) </a:t>
            </a:r>
            <a:r>
              <a:rPr lang="en-US" altLang="zh-CN" dirty="0" smtClean="0">
                <a:latin typeface="FrutigerLTStd-Light"/>
              </a:rPr>
              <a:t>In </a:t>
            </a:r>
            <a:r>
              <a:rPr lang="en-US" altLang="zh-CN" dirty="0">
                <a:latin typeface="FrutigerLTStd-Light"/>
              </a:rPr>
              <a:t>the </a:t>
            </a:r>
            <a:r>
              <a:rPr lang="en-US" altLang="zh-CN" dirty="0" smtClean="0">
                <a:latin typeface="FrutigerLTStd-Light"/>
              </a:rPr>
              <a:t>absence of </a:t>
            </a:r>
            <a:r>
              <a:rPr lang="en-US" altLang="zh-CN" dirty="0">
                <a:latin typeface="FrutigerLTStd-Light"/>
              </a:rPr>
              <a:t>proper folding, many of </a:t>
            </a:r>
            <a:r>
              <a:rPr lang="en-US" altLang="zh-CN" dirty="0" smtClean="0">
                <a:latin typeface="FrutigerLTStd-Light"/>
              </a:rPr>
              <a:t>these </a:t>
            </a:r>
            <a:r>
              <a:rPr lang="en-US" altLang="zh-CN" dirty="0" err="1" smtClean="0">
                <a:latin typeface="FrutigerLTStd-Light"/>
              </a:rPr>
              <a:t>misfolded</a:t>
            </a:r>
            <a:r>
              <a:rPr lang="en-US" altLang="zh-CN" dirty="0" smtClean="0">
                <a:latin typeface="FrutigerLTStd-Light"/>
              </a:rPr>
              <a:t> </a:t>
            </a:r>
            <a:r>
              <a:rPr lang="en-US" altLang="zh-CN" dirty="0">
                <a:latin typeface="FrutigerLTStd-Light"/>
              </a:rPr>
              <a:t>proteins are </a:t>
            </a:r>
            <a:r>
              <a:rPr lang="en-US" altLang="zh-CN" dirty="0" smtClean="0">
                <a:latin typeface="FrutigerLTStd-Light"/>
              </a:rPr>
              <a:t>extruded from </a:t>
            </a:r>
            <a:r>
              <a:rPr lang="en-US" altLang="zh-CN" dirty="0">
                <a:latin typeface="FrutigerLTStd-Light"/>
              </a:rPr>
              <a:t>the ER and broken </a:t>
            </a:r>
            <a:r>
              <a:rPr lang="en-US" altLang="zh-CN" dirty="0" smtClean="0">
                <a:latin typeface="FrutigerLTStd-Light"/>
              </a:rPr>
              <a:t>down, following </a:t>
            </a:r>
            <a:r>
              <a:rPr lang="en-US" altLang="zh-CN" dirty="0" err="1">
                <a:latin typeface="FrutigerLTStd-Light"/>
              </a:rPr>
              <a:t>ubiquitylation</a:t>
            </a:r>
            <a:r>
              <a:rPr lang="en-US" altLang="zh-CN" dirty="0">
                <a:latin typeface="FrutigerLTStd-Light"/>
              </a:rPr>
              <a:t>, in </a:t>
            </a:r>
            <a:r>
              <a:rPr lang="en-US" altLang="zh-CN" dirty="0" smtClean="0">
                <a:latin typeface="FrutigerLTStd-Light"/>
              </a:rPr>
              <a:t>the proteasomes. However, when </a:t>
            </a:r>
            <a:r>
              <a:rPr lang="en-US" altLang="zh-CN" dirty="0">
                <a:latin typeface="FrutigerLTStd-Light"/>
              </a:rPr>
              <a:t>proteasome function </a:t>
            </a:r>
            <a:r>
              <a:rPr lang="en-US" altLang="zh-CN" dirty="0" smtClean="0">
                <a:latin typeface="FrutigerLTStd-Light"/>
              </a:rPr>
              <a:t>is blocked </a:t>
            </a:r>
            <a:r>
              <a:rPr lang="en-US" altLang="zh-CN" dirty="0">
                <a:latin typeface="FrutigerLTStd-Light"/>
              </a:rPr>
              <a:t>by </a:t>
            </a:r>
            <a:r>
              <a:rPr lang="en-US" altLang="zh-CN" dirty="0" err="1" smtClean="0">
                <a:latin typeface="FrutigerLTStd-Light"/>
              </a:rPr>
              <a:t>Velcade</a:t>
            </a:r>
            <a:r>
              <a:rPr lang="en-US" altLang="zh-CN" dirty="0" smtClean="0">
                <a:latin typeface="FrutigerLTStd-Light"/>
              </a:rPr>
              <a:t>, </a:t>
            </a:r>
            <a:r>
              <a:rPr lang="en-US" altLang="zh-CN" dirty="0" err="1" smtClean="0">
                <a:latin typeface="FrutigerLTStd-Light"/>
              </a:rPr>
              <a:t>misfolded</a:t>
            </a:r>
            <a:r>
              <a:rPr lang="en-US" altLang="zh-CN" dirty="0" smtClean="0">
                <a:latin typeface="FrutigerLTStd-Light"/>
              </a:rPr>
              <a:t> </a:t>
            </a:r>
            <a:r>
              <a:rPr lang="en-US" altLang="zh-CN" dirty="0">
                <a:latin typeface="FrutigerLTStd-Light"/>
              </a:rPr>
              <a:t>proteins accumulate </a:t>
            </a:r>
            <a:r>
              <a:rPr lang="en-US" altLang="zh-CN" dirty="0" smtClean="0">
                <a:latin typeface="FrutigerLTStd-Light"/>
              </a:rPr>
              <a:t>in the </a:t>
            </a:r>
            <a:r>
              <a:rPr lang="en-US" altLang="zh-CN" dirty="0">
                <a:latin typeface="FrutigerLTStd-Light"/>
              </a:rPr>
              <a:t>lumen of the ER and </a:t>
            </a:r>
            <a:r>
              <a:rPr lang="en-US" altLang="zh-CN" dirty="0" smtClean="0">
                <a:latin typeface="FrutigerLTStd-Light"/>
              </a:rPr>
              <a:t>trigger the unfolded protein response (UPR</a:t>
            </a:r>
            <a:r>
              <a:rPr lang="en-US" altLang="zh-CN" dirty="0">
                <a:latin typeface="FrutigerLTStd-Light"/>
              </a:rPr>
              <a:t>). This complex </a:t>
            </a:r>
            <a:r>
              <a:rPr lang="en-US" altLang="zh-CN" dirty="0" smtClean="0">
                <a:latin typeface="FrutigerLTStd-Light"/>
              </a:rPr>
              <a:t>program includes </a:t>
            </a:r>
            <a:r>
              <a:rPr lang="en-US" altLang="zh-CN" dirty="0">
                <a:latin typeface="FrutigerLTStd-Light"/>
              </a:rPr>
              <a:t>the </a:t>
            </a:r>
            <a:r>
              <a:rPr lang="en-US" altLang="zh-CN" dirty="0" smtClean="0">
                <a:latin typeface="FrutigerLTStd-Light"/>
              </a:rPr>
              <a:t>induction of </a:t>
            </a:r>
            <a:r>
              <a:rPr lang="en-US" altLang="zh-CN" dirty="0">
                <a:latin typeface="FrutigerLTStd-Light"/>
              </a:rPr>
              <a:t>apoptosis when </a:t>
            </a:r>
            <a:r>
              <a:rPr lang="en-US" altLang="zh-CN" dirty="0" err="1" smtClean="0">
                <a:latin typeface="FrutigerLTStd-Light"/>
              </a:rPr>
              <a:t>misfolded</a:t>
            </a:r>
            <a:r>
              <a:rPr lang="en-US" altLang="zh-CN" dirty="0" smtClean="0">
                <a:latin typeface="FrutigerLTStd-Light"/>
              </a:rPr>
              <a:t> proteins </a:t>
            </a:r>
            <a:r>
              <a:rPr lang="en-US" altLang="zh-CN" dirty="0">
                <a:latin typeface="FrutigerLTStd-Light"/>
              </a:rPr>
              <a:t>accumulate to toxic levels.</a:t>
            </a:r>
            <a:endParaRPr lang="zh-CN" altLang="en-US" dirty="0"/>
          </a:p>
        </p:txBody>
      </p:sp>
      <p:sp>
        <p:nvSpPr>
          <p:cNvPr id="4" name="Rectangle 3"/>
          <p:cNvSpPr/>
          <p:nvPr/>
        </p:nvSpPr>
        <p:spPr>
          <a:xfrm>
            <a:off x="2137302" y="271189"/>
            <a:ext cx="8707481" cy="523220"/>
          </a:xfrm>
          <a:prstGeom prst="rect">
            <a:avLst/>
          </a:prstGeom>
        </p:spPr>
        <p:txBody>
          <a:bodyPr wrap="square">
            <a:spAutoFit/>
          </a:bodyPr>
          <a:lstStyle/>
          <a:p>
            <a:r>
              <a:rPr lang="en-US" altLang="zh-CN" sz="2800" b="1" dirty="0">
                <a:solidFill>
                  <a:srgbClr val="1271FF"/>
                </a:solidFill>
                <a:latin typeface="FrutigerLTStd-Bold"/>
              </a:rPr>
              <a:t>Figure 16.34 </a:t>
            </a:r>
            <a:r>
              <a:rPr lang="en-US" altLang="zh-CN" sz="2800" b="1" dirty="0">
                <a:solidFill>
                  <a:srgbClr val="000000"/>
                </a:solidFill>
                <a:latin typeface="FrutigerLTStd-Bold"/>
              </a:rPr>
              <a:t>Mechanisms </a:t>
            </a:r>
            <a:r>
              <a:rPr lang="en-US" altLang="zh-CN" sz="2800" b="1" dirty="0" smtClean="0">
                <a:solidFill>
                  <a:srgbClr val="000000"/>
                </a:solidFill>
                <a:latin typeface="FrutigerLTStd-Bold"/>
              </a:rPr>
              <a:t>of </a:t>
            </a:r>
            <a:r>
              <a:rPr lang="en-US" altLang="zh-CN" sz="2800" b="1" dirty="0" err="1" smtClean="0">
                <a:solidFill>
                  <a:srgbClr val="000000"/>
                </a:solidFill>
                <a:latin typeface="FrutigerLTStd-Bold"/>
              </a:rPr>
              <a:t>Velcade</a:t>
            </a:r>
            <a:r>
              <a:rPr lang="en-US" altLang="zh-CN" sz="2800" b="1" dirty="0" smtClean="0">
                <a:solidFill>
                  <a:srgbClr val="000000"/>
                </a:solidFill>
                <a:latin typeface="FrutigerLTStd-Bold"/>
              </a:rPr>
              <a:t> </a:t>
            </a:r>
            <a:r>
              <a:rPr lang="en-US" altLang="zh-CN" sz="2800" b="1" dirty="0">
                <a:solidFill>
                  <a:srgbClr val="000000"/>
                </a:solidFill>
                <a:latin typeface="FrutigerLTStd-Bold"/>
              </a:rPr>
              <a:t>action </a:t>
            </a:r>
            <a:endParaRPr lang="zh-CN" altLang="en-US" sz="2800" dirty="0"/>
          </a:p>
        </p:txBody>
      </p:sp>
    </p:spTree>
    <p:extLst>
      <p:ext uri="{BB962C8B-B14F-4D97-AF65-F5344CB8AC3E}">
        <p14:creationId xmlns:p14="http://schemas.microsoft.com/office/powerpoint/2010/main" val="38016766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8760" y="1870055"/>
            <a:ext cx="9317736" cy="1384995"/>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16.15 A sheep </a:t>
            </a:r>
            <a:r>
              <a:rPr lang="en-US" altLang="zh-CN" sz="2800" dirty="0" smtClean="0">
                <a:solidFill>
                  <a:srgbClr val="1271FF"/>
                </a:solidFill>
                <a:latin typeface="ACaslonPro-Regular"/>
              </a:rPr>
              <a:t>teratogen(</a:t>
            </a:r>
            <a:r>
              <a:rPr lang="zh-CN" altLang="en-US" sz="2800" dirty="0"/>
              <a:t>畸胎剂</a:t>
            </a:r>
            <a:r>
              <a:rPr lang="en-US" altLang="zh-CN" sz="2800" dirty="0" smtClean="0">
                <a:solidFill>
                  <a:srgbClr val="1271FF"/>
                </a:solidFill>
                <a:latin typeface="ACaslonPro-Regular"/>
              </a:rPr>
              <a:t>) </a:t>
            </a:r>
            <a:r>
              <a:rPr lang="en-US" altLang="zh-CN" sz="2800" dirty="0">
                <a:solidFill>
                  <a:srgbClr val="1271FF"/>
                </a:solidFill>
                <a:latin typeface="ACaslonPro-Regular"/>
              </a:rPr>
              <a:t>may be useful as a highly </a:t>
            </a:r>
            <a:r>
              <a:rPr lang="en-US" altLang="zh-CN" sz="2800" dirty="0" smtClean="0">
                <a:solidFill>
                  <a:srgbClr val="1271FF"/>
                </a:solidFill>
                <a:latin typeface="ACaslonPro-Regular"/>
              </a:rPr>
              <a:t>potent anti-cancer </a:t>
            </a:r>
            <a:r>
              <a:rPr lang="en-US" altLang="zh-CN" sz="2800" dirty="0">
                <a:solidFill>
                  <a:srgbClr val="1271FF"/>
                </a:solidFill>
                <a:latin typeface="ACaslonPro-Regular"/>
              </a:rPr>
              <a:t>drug</a:t>
            </a:r>
            <a:endParaRPr lang="zh-CN" altLang="en-US" sz="2800" dirty="0"/>
          </a:p>
        </p:txBody>
      </p:sp>
      <p:sp>
        <p:nvSpPr>
          <p:cNvPr id="4" name="Rectangle 3"/>
          <p:cNvSpPr/>
          <p:nvPr/>
        </p:nvSpPr>
        <p:spPr>
          <a:xfrm>
            <a:off x="2602992" y="4933295"/>
            <a:ext cx="7129272" cy="461665"/>
          </a:xfrm>
          <a:prstGeom prst="rect">
            <a:avLst/>
          </a:prstGeom>
        </p:spPr>
        <p:txBody>
          <a:bodyPr wrap="square">
            <a:spAutoFit/>
          </a:bodyPr>
          <a:lstStyle/>
          <a:p>
            <a:r>
              <a:rPr lang="en-US" altLang="zh-CN" sz="2400" dirty="0" err="1"/>
              <a:t>Cyclopamine</a:t>
            </a:r>
            <a:r>
              <a:rPr lang="en-US" altLang="zh-CN" sz="2400" dirty="0"/>
              <a:t> </a:t>
            </a:r>
            <a:r>
              <a:rPr lang="en-US" altLang="zh-CN" sz="2400" dirty="0" smtClean="0"/>
              <a:t>in </a:t>
            </a:r>
            <a:r>
              <a:rPr lang="en-US" altLang="zh-CN" sz="2400" dirty="0"/>
              <a:t>basal cell carcinoma, </a:t>
            </a:r>
            <a:r>
              <a:rPr lang="en-US" altLang="zh-CN" sz="2400" dirty="0" err="1" smtClean="0"/>
              <a:t>medulloblastoma</a:t>
            </a:r>
            <a:endParaRPr lang="zh-CN" altLang="en-US" sz="2400" dirty="0"/>
          </a:p>
        </p:txBody>
      </p:sp>
    </p:spTree>
    <p:extLst>
      <p:ext uri="{BB962C8B-B14F-4D97-AF65-F5344CB8AC3E}">
        <p14:creationId xmlns:p14="http://schemas.microsoft.com/office/powerpoint/2010/main" val="2720258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7760" y="1924919"/>
            <a:ext cx="10037064"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16.1 The development and clinical use of effective </a:t>
            </a:r>
            <a:r>
              <a:rPr lang="en-US" altLang="zh-CN" sz="2800" dirty="0" smtClean="0">
                <a:solidFill>
                  <a:srgbClr val="1271FF"/>
                </a:solidFill>
                <a:latin typeface="ACaslonPro-Regular"/>
              </a:rPr>
              <a:t>therapies will </a:t>
            </a:r>
            <a:r>
              <a:rPr lang="en-US" altLang="zh-CN" sz="2800" dirty="0">
                <a:solidFill>
                  <a:srgbClr val="1271FF"/>
                </a:solidFill>
                <a:latin typeface="ACaslonPro-Regular"/>
              </a:rPr>
              <a:t>depend on accurate diagnosis of disease</a:t>
            </a:r>
            <a:endParaRPr lang="zh-CN" altLang="en-US" sz="2800" dirty="0"/>
          </a:p>
        </p:txBody>
      </p:sp>
    </p:spTree>
    <p:extLst>
      <p:ext uri="{BB962C8B-B14F-4D97-AF65-F5344CB8AC3E}">
        <p14:creationId xmlns:p14="http://schemas.microsoft.com/office/powerpoint/2010/main" val="306402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2" descr="figure_16_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888" y="1412380"/>
            <a:ext cx="6142736" cy="5368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49424" y="266249"/>
            <a:ext cx="8503920" cy="954107"/>
          </a:xfrm>
          <a:prstGeom prst="rect">
            <a:avLst/>
          </a:prstGeom>
        </p:spPr>
        <p:txBody>
          <a:bodyPr wrap="square">
            <a:spAutoFit/>
          </a:bodyPr>
          <a:lstStyle/>
          <a:p>
            <a:pPr algn="ctr"/>
            <a:r>
              <a:rPr lang="en-US" altLang="zh-CN" sz="2800" b="1" dirty="0">
                <a:solidFill>
                  <a:srgbClr val="1271FF"/>
                </a:solidFill>
                <a:latin typeface="FrutigerLTStd-Bold"/>
              </a:rPr>
              <a:t>Figure 16.36 </a:t>
            </a:r>
            <a:r>
              <a:rPr lang="en-US" altLang="zh-CN" sz="2800" b="1" dirty="0">
                <a:solidFill>
                  <a:srgbClr val="000000"/>
                </a:solidFill>
                <a:latin typeface="FrutigerLTStd-Bold"/>
              </a:rPr>
              <a:t>False hellebore and </a:t>
            </a:r>
            <a:r>
              <a:rPr lang="en-US" altLang="zh-CN" sz="2800" b="1" dirty="0" smtClean="0">
                <a:solidFill>
                  <a:srgbClr val="000000"/>
                </a:solidFill>
                <a:latin typeface="FrutigerLTStd-Bold"/>
              </a:rPr>
              <a:t>its teratogenic </a:t>
            </a:r>
            <a:r>
              <a:rPr lang="en-US" altLang="zh-CN" sz="2800" b="1" dirty="0">
                <a:solidFill>
                  <a:srgbClr val="000000"/>
                </a:solidFill>
                <a:latin typeface="FrutigerLTStd-Bold"/>
              </a:rPr>
              <a:t>product, </a:t>
            </a:r>
            <a:r>
              <a:rPr lang="en-US" altLang="zh-CN" sz="2800" b="1" dirty="0" err="1">
                <a:solidFill>
                  <a:srgbClr val="000000"/>
                </a:solidFill>
                <a:latin typeface="FrutigerLTStd-Bold"/>
              </a:rPr>
              <a:t>cyclopamine</a:t>
            </a:r>
            <a:endParaRPr lang="zh-CN" altLang="en-US" sz="2800" dirty="0"/>
          </a:p>
        </p:txBody>
      </p:sp>
      <p:sp>
        <p:nvSpPr>
          <p:cNvPr id="4" name="Rectangle 3"/>
          <p:cNvSpPr/>
          <p:nvPr/>
        </p:nvSpPr>
        <p:spPr>
          <a:xfrm>
            <a:off x="7083752" y="2764978"/>
            <a:ext cx="4605528" cy="2352952"/>
          </a:xfrm>
          <a:prstGeom prst="rect">
            <a:avLst/>
          </a:prstGeom>
        </p:spPr>
        <p:txBody>
          <a:bodyPr wrap="square">
            <a:spAutoFit/>
          </a:bodyPr>
          <a:lstStyle/>
          <a:p>
            <a:pPr>
              <a:lnSpc>
                <a:spcPct val="150000"/>
              </a:lnSpc>
            </a:pPr>
            <a:r>
              <a:rPr lang="en-US" altLang="zh-CN" sz="2000" dirty="0" err="1"/>
              <a:t>Cyclopamine</a:t>
            </a:r>
            <a:r>
              <a:rPr lang="en-US" altLang="zh-CN" sz="2000" dirty="0"/>
              <a:t> is currently being investigated as a treatment agent in basal cell carcinoma, </a:t>
            </a:r>
            <a:r>
              <a:rPr lang="en-US" altLang="zh-CN" sz="2000" dirty="0" err="1"/>
              <a:t>medulloblastoma</a:t>
            </a:r>
            <a:r>
              <a:rPr lang="en-US" altLang="zh-CN" sz="2000" dirty="0"/>
              <a:t>, and </a:t>
            </a:r>
            <a:r>
              <a:rPr lang="en-US" altLang="zh-CN" sz="2000" dirty="0" err="1"/>
              <a:t>rhabdomyosarcoma</a:t>
            </a:r>
            <a:r>
              <a:rPr lang="en-US" altLang="zh-CN" sz="2000" dirty="0"/>
              <a:t>, tumors that result from </a:t>
            </a:r>
            <a:r>
              <a:rPr lang="en-US" altLang="zh-CN" sz="2000" dirty="0" smtClean="0"/>
              <a:t>excessive Hedgehog </a:t>
            </a:r>
            <a:r>
              <a:rPr lang="en-US" altLang="zh-CN" sz="2000" dirty="0"/>
              <a:t>activity</a:t>
            </a:r>
            <a:endParaRPr lang="zh-CN" altLang="en-US" sz="2000" dirty="0"/>
          </a:p>
        </p:txBody>
      </p:sp>
    </p:spTree>
    <p:extLst>
      <p:ext uri="{BB962C8B-B14F-4D97-AF65-F5344CB8AC3E}">
        <p14:creationId xmlns:p14="http://schemas.microsoft.com/office/powerpoint/2010/main" val="1627817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4" name="Picture 2" descr="figure_16_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 y="1414781"/>
            <a:ext cx="8524875" cy="441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490472" y="195498"/>
            <a:ext cx="9153144" cy="954107"/>
          </a:xfrm>
          <a:prstGeom prst="rect">
            <a:avLst/>
          </a:prstGeom>
        </p:spPr>
        <p:txBody>
          <a:bodyPr wrap="square">
            <a:spAutoFit/>
          </a:bodyPr>
          <a:lstStyle/>
          <a:p>
            <a:pPr algn="ctr"/>
            <a:r>
              <a:rPr lang="en-US" altLang="zh-CN" sz="2800" b="1" dirty="0">
                <a:solidFill>
                  <a:srgbClr val="1271FF"/>
                </a:solidFill>
                <a:latin typeface="FrutigerLTStd-Bold"/>
              </a:rPr>
              <a:t>Figure 16.38 </a:t>
            </a:r>
            <a:r>
              <a:rPr lang="en-US" altLang="zh-CN" sz="2800" b="1" dirty="0">
                <a:solidFill>
                  <a:srgbClr val="000000"/>
                </a:solidFill>
                <a:latin typeface="FrutigerLTStd-Bold"/>
              </a:rPr>
              <a:t>Effect of </a:t>
            </a:r>
            <a:r>
              <a:rPr lang="en-US" altLang="zh-CN" sz="2800" b="1" dirty="0" err="1" smtClean="0">
                <a:solidFill>
                  <a:srgbClr val="000000"/>
                </a:solidFill>
                <a:latin typeface="FrutigerLTStd-Bold"/>
              </a:rPr>
              <a:t>cyclopamine</a:t>
            </a:r>
            <a:r>
              <a:rPr lang="en-US" altLang="zh-CN" sz="2800" b="1" dirty="0" smtClean="0">
                <a:solidFill>
                  <a:srgbClr val="000000"/>
                </a:solidFill>
                <a:latin typeface="FrutigerLTStd-Bold"/>
              </a:rPr>
              <a:t> and </a:t>
            </a:r>
            <a:r>
              <a:rPr lang="en-US" altLang="zh-CN" sz="2800" b="1" dirty="0">
                <a:solidFill>
                  <a:srgbClr val="000000"/>
                </a:solidFill>
                <a:latin typeface="FrutigerLTStd-Bold"/>
              </a:rPr>
              <a:t>analogous drugs on </a:t>
            </a:r>
            <a:r>
              <a:rPr lang="en-US" altLang="zh-CN" sz="2800" b="1" dirty="0" smtClean="0">
                <a:solidFill>
                  <a:srgbClr val="000000"/>
                </a:solidFill>
                <a:latin typeface="FrutigerLTStd-Bold"/>
              </a:rPr>
              <a:t>tumor growth</a:t>
            </a:r>
            <a:endParaRPr lang="zh-CN" altLang="en-US" sz="2800" dirty="0"/>
          </a:p>
        </p:txBody>
      </p:sp>
      <p:sp>
        <p:nvSpPr>
          <p:cNvPr id="4" name="Rectangle 3"/>
          <p:cNvSpPr/>
          <p:nvPr/>
        </p:nvSpPr>
        <p:spPr>
          <a:xfrm>
            <a:off x="4479028" y="6365163"/>
            <a:ext cx="6676651" cy="369332"/>
          </a:xfrm>
          <a:prstGeom prst="rect">
            <a:avLst/>
          </a:prstGeom>
        </p:spPr>
        <p:txBody>
          <a:bodyPr wrap="square">
            <a:spAutoFit/>
          </a:bodyPr>
          <a:lstStyle/>
          <a:p>
            <a:r>
              <a:rPr lang="en-US" altLang="zh-CN" dirty="0"/>
              <a:t>Smoothened </a:t>
            </a:r>
            <a:r>
              <a:rPr lang="en-US" altLang="zh-CN" dirty="0" smtClean="0"/>
              <a:t>antagonist, termed </a:t>
            </a:r>
            <a:r>
              <a:rPr lang="en-US" altLang="zh-CN" dirty="0" err="1" smtClean="0"/>
              <a:t>HhAntag</a:t>
            </a:r>
            <a:r>
              <a:rPr lang="en-US" altLang="zh-CN" dirty="0" smtClean="0"/>
              <a:t>, similar </a:t>
            </a:r>
            <a:r>
              <a:rPr lang="en-US" altLang="zh-CN" dirty="0"/>
              <a:t>as </a:t>
            </a:r>
            <a:r>
              <a:rPr lang="en-US" altLang="zh-CN" dirty="0" err="1"/>
              <a:t>cyclopamine</a:t>
            </a:r>
            <a:r>
              <a:rPr lang="en-US" altLang="zh-CN" dirty="0"/>
              <a:t> </a:t>
            </a:r>
            <a:endParaRPr lang="zh-CN" altLang="en-US" dirty="0"/>
          </a:p>
        </p:txBody>
      </p:sp>
      <p:sp>
        <p:nvSpPr>
          <p:cNvPr id="2" name="TextBox 1"/>
          <p:cNvSpPr txBox="1"/>
          <p:nvPr/>
        </p:nvSpPr>
        <p:spPr>
          <a:xfrm>
            <a:off x="6336792" y="5826444"/>
            <a:ext cx="1962397" cy="369332"/>
          </a:xfrm>
          <a:prstGeom prst="rect">
            <a:avLst/>
          </a:prstGeom>
          <a:noFill/>
        </p:spPr>
        <p:txBody>
          <a:bodyPr wrap="none" rtlCol="0">
            <a:spAutoFit/>
          </a:bodyPr>
          <a:lstStyle/>
          <a:p>
            <a:r>
              <a:rPr lang="en-US" altLang="zh-CN" dirty="0" err="1" smtClean="0"/>
              <a:t>Medulloblastomas</a:t>
            </a:r>
            <a:r>
              <a:rPr lang="en-US" altLang="zh-CN" dirty="0" smtClean="0"/>
              <a:t> </a:t>
            </a:r>
            <a:endParaRPr lang="zh-CN" altLang="en-US" dirty="0"/>
          </a:p>
        </p:txBody>
      </p:sp>
    </p:spTree>
    <p:extLst>
      <p:ext uri="{BB962C8B-B14F-4D97-AF65-F5344CB8AC3E}">
        <p14:creationId xmlns:p14="http://schemas.microsoft.com/office/powerpoint/2010/main" val="121344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4288" y="1290935"/>
            <a:ext cx="10250424" cy="1311193"/>
          </a:xfrm>
          <a:prstGeom prst="rect">
            <a:avLst/>
          </a:prstGeom>
        </p:spPr>
        <p:txBody>
          <a:bodyPr wrap="square">
            <a:spAutoFit/>
          </a:bodyPr>
          <a:lstStyle/>
          <a:p>
            <a:pPr>
              <a:lnSpc>
                <a:spcPct val="150000"/>
              </a:lnSpc>
            </a:pPr>
            <a:r>
              <a:rPr lang="en-US" altLang="zh-CN" sz="2800" dirty="0">
                <a:solidFill>
                  <a:srgbClr val="1271FF"/>
                </a:solidFill>
                <a:latin typeface="ACaslonPro-Regular"/>
              </a:rPr>
              <a:t>16.16 </a:t>
            </a:r>
            <a:r>
              <a:rPr lang="en-US" altLang="zh-CN" sz="2800" dirty="0" err="1">
                <a:solidFill>
                  <a:srgbClr val="1271FF"/>
                </a:solidFill>
                <a:latin typeface="ACaslonPro-Regular"/>
              </a:rPr>
              <a:t>mTOR</a:t>
            </a:r>
            <a:r>
              <a:rPr lang="en-US" altLang="zh-CN" sz="2800" dirty="0">
                <a:solidFill>
                  <a:srgbClr val="1271FF"/>
                </a:solidFill>
                <a:latin typeface="ACaslonPro-Regular"/>
              </a:rPr>
              <a:t>, a master regulator of cell </a:t>
            </a:r>
            <a:r>
              <a:rPr lang="en-US" altLang="zh-CN" sz="2800" dirty="0" smtClean="0">
                <a:solidFill>
                  <a:srgbClr val="1271FF"/>
                </a:solidFill>
                <a:latin typeface="ACaslonPro-Regular"/>
              </a:rPr>
              <a:t>physiology, represents </a:t>
            </a:r>
            <a:r>
              <a:rPr lang="en-US" altLang="zh-CN" sz="2800" dirty="0">
                <a:solidFill>
                  <a:srgbClr val="1271FF"/>
                </a:solidFill>
                <a:latin typeface="ACaslonPro-Regular"/>
              </a:rPr>
              <a:t>an attractive target for anti-cancer therapy</a:t>
            </a:r>
            <a:endParaRPr lang="zh-CN" altLang="en-US" sz="2800" dirty="0"/>
          </a:p>
        </p:txBody>
      </p:sp>
      <p:sp>
        <p:nvSpPr>
          <p:cNvPr id="3" name="Rectangle 2"/>
          <p:cNvSpPr/>
          <p:nvPr/>
        </p:nvSpPr>
        <p:spPr>
          <a:xfrm>
            <a:off x="1623060" y="4400957"/>
            <a:ext cx="9072880" cy="1200329"/>
          </a:xfrm>
          <a:prstGeom prst="rect">
            <a:avLst/>
          </a:prstGeom>
        </p:spPr>
        <p:txBody>
          <a:bodyPr wrap="square">
            <a:spAutoFit/>
          </a:bodyPr>
          <a:lstStyle/>
          <a:p>
            <a:r>
              <a:rPr lang="en-US" altLang="zh-CN" dirty="0" err="1">
                <a:latin typeface="UtopiaStd-Regular"/>
              </a:rPr>
              <a:t>Rapamycin</a:t>
            </a:r>
            <a:r>
              <a:rPr lang="en-US" altLang="zh-CN" dirty="0">
                <a:latin typeface="UtopiaStd-Regular"/>
              </a:rPr>
              <a:t> was </a:t>
            </a:r>
            <a:r>
              <a:rPr lang="en-US" altLang="zh-CN" dirty="0" err="1" smtClean="0">
                <a:latin typeface="UtopiaStd-Regular"/>
              </a:rPr>
              <a:t>was</a:t>
            </a:r>
            <a:r>
              <a:rPr lang="en-US" altLang="zh-CN" dirty="0" smtClean="0">
                <a:latin typeface="UtopiaStd-Regular"/>
              </a:rPr>
              <a:t> </a:t>
            </a:r>
            <a:r>
              <a:rPr lang="en-US" altLang="zh-CN" dirty="0">
                <a:latin typeface="UtopiaStd-Regular"/>
              </a:rPr>
              <a:t>approved by the U.S. Food and Drug </a:t>
            </a:r>
            <a:r>
              <a:rPr lang="en-US" altLang="zh-CN" dirty="0" smtClean="0">
                <a:latin typeface="UtopiaStd-Regular"/>
              </a:rPr>
              <a:t>Administration (FDA</a:t>
            </a:r>
            <a:r>
              <a:rPr lang="en-US" altLang="zh-CN" dirty="0">
                <a:latin typeface="UtopiaStd-Regular"/>
              </a:rPr>
              <a:t>) to prevent immune rejection of transplanted organs, largely kidneys</a:t>
            </a:r>
            <a:r>
              <a:rPr lang="en-US" altLang="zh-CN" dirty="0" smtClean="0">
                <a:latin typeface="UtopiaStd-Regular"/>
              </a:rPr>
              <a:t>.</a:t>
            </a:r>
          </a:p>
          <a:p>
            <a:endParaRPr lang="en-US" altLang="zh-CN" dirty="0">
              <a:latin typeface="UtopiaStd-Regular"/>
            </a:endParaRPr>
          </a:p>
          <a:p>
            <a:endParaRPr lang="zh-CN" altLang="en-US" dirty="0"/>
          </a:p>
        </p:txBody>
      </p:sp>
      <p:sp>
        <p:nvSpPr>
          <p:cNvPr id="4" name="TextBox 3"/>
          <p:cNvSpPr txBox="1"/>
          <p:nvPr/>
        </p:nvSpPr>
        <p:spPr>
          <a:xfrm>
            <a:off x="3220277" y="3448878"/>
            <a:ext cx="4871911" cy="400110"/>
          </a:xfrm>
          <a:prstGeom prst="rect">
            <a:avLst/>
          </a:prstGeom>
          <a:noFill/>
        </p:spPr>
        <p:txBody>
          <a:bodyPr wrap="none" rtlCol="0">
            <a:spAutoFit/>
          </a:bodyPr>
          <a:lstStyle/>
          <a:p>
            <a:r>
              <a:rPr lang="en-US" altLang="zh-CN" sz="2000" b="1" dirty="0" err="1" smtClean="0"/>
              <a:t>mTOR</a:t>
            </a:r>
            <a:r>
              <a:rPr lang="en-US" altLang="zh-CN" sz="2000" b="1" dirty="0"/>
              <a:t>:  </a:t>
            </a:r>
            <a:r>
              <a:rPr lang="en-US" altLang="zh-CN" sz="2000" dirty="0"/>
              <a:t>The mammalian target of </a:t>
            </a:r>
            <a:r>
              <a:rPr lang="en-US" altLang="zh-CN" sz="2000" dirty="0" err="1"/>
              <a:t>rapamycin</a:t>
            </a:r>
            <a:endParaRPr lang="zh-CN" altLang="en-US" sz="2000" dirty="0"/>
          </a:p>
        </p:txBody>
      </p:sp>
    </p:spTree>
    <p:extLst>
      <p:ext uri="{BB962C8B-B14F-4D97-AF65-F5344CB8AC3E}">
        <p14:creationId xmlns:p14="http://schemas.microsoft.com/office/powerpoint/2010/main" val="451006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descr="figure_16_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52" y="1353909"/>
            <a:ext cx="6307328" cy="5184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82539" y="491990"/>
            <a:ext cx="7430239" cy="523220"/>
          </a:xfrm>
          <a:prstGeom prst="rect">
            <a:avLst/>
          </a:prstGeom>
        </p:spPr>
        <p:txBody>
          <a:bodyPr wrap="none">
            <a:spAutoFit/>
          </a:bodyPr>
          <a:lstStyle/>
          <a:p>
            <a:r>
              <a:rPr lang="en-US" altLang="zh-CN" sz="2800" b="1" dirty="0">
                <a:solidFill>
                  <a:srgbClr val="1271FF"/>
                </a:solidFill>
                <a:latin typeface="FrutigerLTStd-Bold"/>
              </a:rPr>
              <a:t>Figure 16.40 </a:t>
            </a:r>
            <a:r>
              <a:rPr lang="en-US" altLang="zh-CN" sz="2800" b="1" dirty="0" err="1">
                <a:solidFill>
                  <a:srgbClr val="000000"/>
                </a:solidFill>
                <a:latin typeface="FrutigerLTStd-Bold"/>
              </a:rPr>
              <a:t>Rapamycin</a:t>
            </a:r>
            <a:r>
              <a:rPr lang="en-US" altLang="zh-CN" sz="2800" b="1" dirty="0">
                <a:solidFill>
                  <a:srgbClr val="000000"/>
                </a:solidFill>
                <a:latin typeface="FrutigerLTStd-Bold"/>
              </a:rPr>
              <a:t>, FKBP12, and </a:t>
            </a:r>
            <a:r>
              <a:rPr lang="en-US" altLang="zh-CN" sz="2800" b="1" dirty="0" err="1">
                <a:solidFill>
                  <a:srgbClr val="000000"/>
                </a:solidFill>
                <a:latin typeface="FrutigerLTStd-Bold"/>
              </a:rPr>
              <a:t>mTOR</a:t>
            </a:r>
            <a:endParaRPr lang="zh-CN" altLang="en-US" sz="2800" dirty="0"/>
          </a:p>
        </p:txBody>
      </p:sp>
    </p:spTree>
    <p:extLst>
      <p:ext uri="{BB962C8B-B14F-4D97-AF65-F5344CB8AC3E}">
        <p14:creationId xmlns:p14="http://schemas.microsoft.com/office/powerpoint/2010/main" val="33526034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figure_16_4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96" y="1475290"/>
            <a:ext cx="6036056" cy="5172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55064" y="178415"/>
            <a:ext cx="9079992" cy="954107"/>
          </a:xfrm>
          <a:prstGeom prst="rect">
            <a:avLst/>
          </a:prstGeom>
        </p:spPr>
        <p:txBody>
          <a:bodyPr wrap="square">
            <a:spAutoFit/>
          </a:bodyPr>
          <a:lstStyle/>
          <a:p>
            <a:pPr algn="ctr"/>
            <a:r>
              <a:rPr lang="en-US" altLang="zh-CN" sz="2800" b="1" dirty="0">
                <a:solidFill>
                  <a:srgbClr val="1271FF"/>
                </a:solidFill>
                <a:latin typeface="FrutigerLTStd-Bold"/>
              </a:rPr>
              <a:t>Figure 16.41 </a:t>
            </a:r>
            <a:r>
              <a:rPr lang="en-US" altLang="zh-CN" sz="2800" b="1" dirty="0">
                <a:solidFill>
                  <a:srgbClr val="000000"/>
                </a:solidFill>
                <a:latin typeface="FrutigerLTStd-Bold"/>
              </a:rPr>
              <a:t>The </a:t>
            </a:r>
            <a:r>
              <a:rPr lang="en-US" altLang="zh-CN" sz="2800" b="1" dirty="0" err="1">
                <a:solidFill>
                  <a:srgbClr val="000000"/>
                </a:solidFill>
                <a:latin typeface="FrutigerLTStd-Bold"/>
              </a:rPr>
              <a:t>mTOR</a:t>
            </a:r>
            <a:r>
              <a:rPr lang="en-US" altLang="zh-CN" sz="2800" b="1" dirty="0">
                <a:solidFill>
                  <a:srgbClr val="000000"/>
                </a:solidFill>
                <a:latin typeface="FrutigerLTStd-Bold"/>
              </a:rPr>
              <a:t> circuit and tumor responses to </a:t>
            </a:r>
            <a:r>
              <a:rPr lang="en-US" altLang="zh-CN" sz="2800" b="1" dirty="0" err="1" smtClean="0">
                <a:solidFill>
                  <a:srgbClr val="000000"/>
                </a:solidFill>
                <a:latin typeface="FrutigerLTStd-Bold"/>
              </a:rPr>
              <a:t>mTOR</a:t>
            </a:r>
            <a:r>
              <a:rPr lang="en-US" altLang="zh-CN" sz="2800" b="1" dirty="0" smtClean="0">
                <a:solidFill>
                  <a:srgbClr val="000000"/>
                </a:solidFill>
                <a:latin typeface="FrutigerLTStd-Bold"/>
              </a:rPr>
              <a:t> inhibitors</a:t>
            </a:r>
            <a:endParaRPr lang="zh-CN" altLang="en-US" sz="2800" dirty="0"/>
          </a:p>
        </p:txBody>
      </p:sp>
      <p:pic>
        <p:nvPicPr>
          <p:cNvPr id="4" name="Picture 2" descr="figure_16_41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3176" y="2886926"/>
            <a:ext cx="3469928" cy="218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24096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8064" y="502920"/>
            <a:ext cx="5843907" cy="584775"/>
          </a:xfrm>
          <a:prstGeom prst="rect">
            <a:avLst/>
          </a:prstGeom>
          <a:noFill/>
        </p:spPr>
        <p:txBody>
          <a:bodyPr wrap="none" rtlCol="0">
            <a:spAutoFit/>
          </a:bodyPr>
          <a:lstStyle/>
          <a:p>
            <a:r>
              <a:rPr lang="en-US" altLang="zh-CN" sz="3200" b="1" dirty="0" smtClean="0"/>
              <a:t>Melanoma(</a:t>
            </a:r>
            <a:r>
              <a:rPr lang="zh-CN" altLang="en-US" sz="3200" dirty="0"/>
              <a:t>黑色素瘤</a:t>
            </a:r>
            <a:r>
              <a:rPr lang="en-US" altLang="zh-CN" sz="3200" b="1" dirty="0" smtClean="0"/>
              <a:t>) treatment</a:t>
            </a:r>
            <a:endParaRPr lang="zh-CN" altLang="en-US" sz="3200" b="1" dirty="0"/>
          </a:p>
        </p:txBody>
      </p:sp>
      <p:sp>
        <p:nvSpPr>
          <p:cNvPr id="3" name="Rectangle 2"/>
          <p:cNvSpPr/>
          <p:nvPr/>
        </p:nvSpPr>
        <p:spPr>
          <a:xfrm>
            <a:off x="759958" y="1511868"/>
            <a:ext cx="10871210" cy="1754326"/>
          </a:xfrm>
          <a:prstGeom prst="rect">
            <a:avLst/>
          </a:prstGeom>
        </p:spPr>
        <p:txBody>
          <a:bodyPr wrap="square">
            <a:spAutoFit/>
          </a:bodyPr>
          <a:lstStyle/>
          <a:p>
            <a:r>
              <a:rPr lang="en-US" altLang="zh-CN" dirty="0">
                <a:solidFill>
                  <a:srgbClr val="222222"/>
                </a:solidFill>
                <a:latin typeface="Arial" panose="020B0604020202020204" pitchFamily="34" charset="0"/>
              </a:rPr>
              <a:t>Melanoma is the most dangerous type of skin </a:t>
            </a:r>
            <a:r>
              <a:rPr lang="en-US" altLang="zh-CN" dirty="0" smtClean="0">
                <a:solidFill>
                  <a:srgbClr val="222222"/>
                </a:solidFill>
                <a:latin typeface="Arial" panose="020B0604020202020204" pitchFamily="34" charset="0"/>
              </a:rPr>
              <a:t>cancer.</a:t>
            </a:r>
            <a:r>
              <a:rPr lang="en-US" altLang="zh-CN" dirty="0">
                <a:solidFill>
                  <a:srgbClr val="222222"/>
                </a:solidFill>
                <a:latin typeface="Arial" panose="020B0604020202020204" pitchFamily="34" charset="0"/>
              </a:rPr>
              <a:t> Globally, in 2012, it newly occurred in 232,000 </a:t>
            </a:r>
            <a:r>
              <a:rPr lang="en-US" altLang="zh-CN" dirty="0" smtClean="0">
                <a:solidFill>
                  <a:srgbClr val="222222"/>
                </a:solidFill>
                <a:latin typeface="Arial" panose="020B0604020202020204" pitchFamily="34" charset="0"/>
              </a:rPr>
              <a:t>people.</a:t>
            </a:r>
            <a:r>
              <a:rPr lang="en-US" altLang="zh-CN" dirty="0">
                <a:solidFill>
                  <a:srgbClr val="222222"/>
                </a:solidFill>
                <a:latin typeface="Arial" panose="020B0604020202020204" pitchFamily="34" charset="0"/>
              </a:rPr>
              <a:t> In 2015 there were 3.1 million with active disease which resulted in 59,800 </a:t>
            </a:r>
            <a:r>
              <a:rPr lang="en-US" altLang="zh-CN" dirty="0" smtClean="0">
                <a:solidFill>
                  <a:srgbClr val="222222"/>
                </a:solidFill>
                <a:latin typeface="Arial" panose="020B0604020202020204" pitchFamily="34" charset="0"/>
              </a:rPr>
              <a:t>deaths.</a:t>
            </a:r>
            <a:r>
              <a:rPr lang="en-US" altLang="zh-CN" dirty="0">
                <a:solidFill>
                  <a:srgbClr val="222222"/>
                </a:solidFill>
                <a:latin typeface="Arial" panose="020B0604020202020204" pitchFamily="34" charset="0"/>
              </a:rPr>
              <a:t> Australia and New Zealand have the highest rates of melanoma in the </a:t>
            </a:r>
            <a:r>
              <a:rPr lang="en-US" altLang="zh-CN" dirty="0" smtClean="0">
                <a:solidFill>
                  <a:srgbClr val="222222"/>
                </a:solidFill>
                <a:latin typeface="Arial" panose="020B0604020202020204" pitchFamily="34" charset="0"/>
              </a:rPr>
              <a:t>world.</a:t>
            </a:r>
            <a:r>
              <a:rPr lang="en-US" altLang="zh-CN" dirty="0">
                <a:solidFill>
                  <a:srgbClr val="222222"/>
                </a:solidFill>
                <a:latin typeface="Arial" panose="020B0604020202020204" pitchFamily="34" charset="0"/>
              </a:rPr>
              <a:t> There are also high rates in Northern Europe and North America, while it is less common in Asia, Africa, and </a:t>
            </a:r>
            <a:r>
              <a:rPr lang="en-US" altLang="zh-CN" dirty="0">
                <a:solidFill>
                  <a:srgbClr val="0B0080"/>
                </a:solidFill>
                <a:latin typeface="Arial" panose="020B0604020202020204" pitchFamily="34" charset="0"/>
                <a:hlinkClick r:id="rId2" tooltip="Latin America"/>
              </a:rPr>
              <a:t>Latin </a:t>
            </a:r>
            <a:r>
              <a:rPr lang="en-US" altLang="zh-CN" dirty="0" smtClean="0">
                <a:solidFill>
                  <a:srgbClr val="0B0080"/>
                </a:solidFill>
                <a:latin typeface="Arial" panose="020B0604020202020204" pitchFamily="34" charset="0"/>
                <a:hlinkClick r:id="rId2" tooltip="Latin America"/>
              </a:rPr>
              <a:t>America</a:t>
            </a:r>
            <a:r>
              <a:rPr lang="en-US" altLang="zh-CN" dirty="0" smtClean="0">
                <a:solidFill>
                  <a:srgbClr val="222222"/>
                </a:solidFill>
                <a:latin typeface="Arial" panose="020B0604020202020204" pitchFamily="34" charset="0"/>
              </a:rPr>
              <a:t>.</a:t>
            </a:r>
            <a:r>
              <a:rPr lang="en-US" altLang="zh-CN" dirty="0">
                <a:solidFill>
                  <a:srgbClr val="222222"/>
                </a:solidFill>
                <a:latin typeface="Arial" panose="020B0604020202020204" pitchFamily="34" charset="0"/>
              </a:rPr>
              <a:t> Melanoma is more common in men than </a:t>
            </a:r>
            <a:r>
              <a:rPr lang="en-US" altLang="zh-CN" dirty="0" smtClean="0">
                <a:solidFill>
                  <a:srgbClr val="222222"/>
                </a:solidFill>
                <a:latin typeface="Arial" panose="020B0604020202020204" pitchFamily="34" charset="0"/>
              </a:rPr>
              <a:t>women.</a:t>
            </a:r>
            <a:r>
              <a:rPr lang="en-US" altLang="zh-CN" dirty="0">
                <a:solidFill>
                  <a:srgbClr val="222222"/>
                </a:solidFill>
                <a:latin typeface="Arial" panose="020B0604020202020204" pitchFamily="34" charset="0"/>
              </a:rPr>
              <a:t> Melanoma has become more common since the 1960s in areas which are mostly populated with </a:t>
            </a:r>
            <a:r>
              <a:rPr lang="en-US" altLang="zh-CN" dirty="0">
                <a:solidFill>
                  <a:srgbClr val="0B0080"/>
                </a:solidFill>
                <a:latin typeface="Arial" panose="020B0604020202020204" pitchFamily="34" charset="0"/>
                <a:hlinkClick r:id="rId3" tooltip="White people"/>
              </a:rPr>
              <a:t>white </a:t>
            </a:r>
            <a:r>
              <a:rPr lang="en-US" altLang="zh-CN" dirty="0" smtClean="0">
                <a:solidFill>
                  <a:srgbClr val="0B0080"/>
                </a:solidFill>
                <a:latin typeface="Arial" panose="020B0604020202020204" pitchFamily="34" charset="0"/>
                <a:hlinkClick r:id="rId3" tooltip="White people"/>
              </a:rPr>
              <a:t>people</a:t>
            </a:r>
            <a:r>
              <a:rPr lang="en-US" altLang="zh-CN" dirty="0" smtClean="0">
                <a:solidFill>
                  <a:srgbClr val="222222"/>
                </a:solidFill>
                <a:latin typeface="Arial" panose="020B0604020202020204" pitchFamily="34" charset="0"/>
              </a:rPr>
              <a:t>.</a:t>
            </a:r>
            <a:endParaRPr lang="zh-CN" altLang="en-US" dirty="0"/>
          </a:p>
        </p:txBody>
      </p:sp>
      <p:sp>
        <p:nvSpPr>
          <p:cNvPr id="5" name="Rectangle 4"/>
          <p:cNvSpPr/>
          <p:nvPr/>
        </p:nvSpPr>
        <p:spPr>
          <a:xfrm>
            <a:off x="759958" y="5216759"/>
            <a:ext cx="10953506" cy="646331"/>
          </a:xfrm>
          <a:prstGeom prst="rect">
            <a:avLst/>
          </a:prstGeom>
        </p:spPr>
        <p:txBody>
          <a:bodyPr wrap="square">
            <a:spAutoFit/>
          </a:bodyPr>
          <a:lstStyle/>
          <a:p>
            <a:r>
              <a:rPr lang="en-US" altLang="zh-CN" dirty="0"/>
              <a:t>Prior to the introduction of </a:t>
            </a:r>
            <a:r>
              <a:rPr lang="en-US" altLang="zh-CN" dirty="0" smtClean="0"/>
              <a:t>immunotherapies</a:t>
            </a:r>
            <a:r>
              <a:rPr lang="en-US" altLang="zh-CN" dirty="0"/>
              <a:t>, median survival of patients with advanced melanoma was about </a:t>
            </a:r>
            <a:r>
              <a:rPr lang="en-US" altLang="zh-CN" u="sng" dirty="0">
                <a:solidFill>
                  <a:srgbClr val="FF0000"/>
                </a:solidFill>
              </a:rPr>
              <a:t>11</a:t>
            </a:r>
            <a:r>
              <a:rPr lang="en-US" altLang="zh-CN" dirty="0"/>
              <a:t> months.</a:t>
            </a:r>
            <a:endParaRPr lang="zh-CN" altLang="en-US" dirty="0"/>
          </a:p>
        </p:txBody>
      </p:sp>
      <p:sp>
        <p:nvSpPr>
          <p:cNvPr id="6" name="TextBox 5"/>
          <p:cNvSpPr txBox="1"/>
          <p:nvPr/>
        </p:nvSpPr>
        <p:spPr>
          <a:xfrm>
            <a:off x="759958" y="4206240"/>
            <a:ext cx="10349372" cy="369332"/>
          </a:xfrm>
          <a:prstGeom prst="rect">
            <a:avLst/>
          </a:prstGeom>
          <a:noFill/>
        </p:spPr>
        <p:txBody>
          <a:bodyPr wrap="none" rtlCol="0">
            <a:spAutoFit/>
          </a:bodyPr>
          <a:lstStyle/>
          <a:p>
            <a:r>
              <a:rPr lang="en-US" altLang="zh-CN" u="sng" dirty="0" smtClean="0"/>
              <a:t>Late stage melanoma are very easy to become metastatic</a:t>
            </a:r>
            <a:r>
              <a:rPr lang="en-US" altLang="zh-CN" dirty="0" smtClean="0"/>
              <a:t>, probably due to the origin of normal melanocyte. </a:t>
            </a:r>
            <a:endParaRPr lang="zh-CN" altLang="en-US" dirty="0"/>
          </a:p>
        </p:txBody>
      </p:sp>
    </p:spTree>
    <p:extLst>
      <p:ext uri="{BB962C8B-B14F-4D97-AF65-F5344CB8AC3E}">
        <p14:creationId xmlns:p14="http://schemas.microsoft.com/office/powerpoint/2010/main" val="478678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descr="figure_16_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173" y="1408684"/>
            <a:ext cx="8520113"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87925" y="5277957"/>
            <a:ext cx="10253981" cy="923330"/>
          </a:xfrm>
          <a:prstGeom prst="rect">
            <a:avLst/>
          </a:prstGeom>
        </p:spPr>
        <p:txBody>
          <a:bodyPr wrap="square">
            <a:spAutoFit/>
          </a:bodyPr>
          <a:lstStyle/>
          <a:p>
            <a:r>
              <a:rPr lang="en-US" altLang="zh-CN" dirty="0" smtClean="0">
                <a:solidFill>
                  <a:srgbClr val="000000"/>
                </a:solidFill>
                <a:latin typeface="FrutigerLTStd-Light"/>
              </a:rPr>
              <a:t>Melanoma incidence </a:t>
            </a:r>
            <a:r>
              <a:rPr lang="en-US" altLang="zh-CN" dirty="0">
                <a:solidFill>
                  <a:srgbClr val="000000"/>
                </a:solidFill>
                <a:latin typeface="FrutigerLTStd-Light"/>
              </a:rPr>
              <a:t>in the United States has increased by a factor of 6 </a:t>
            </a:r>
            <a:r>
              <a:rPr lang="en-US" altLang="zh-CN" dirty="0" smtClean="0">
                <a:solidFill>
                  <a:srgbClr val="000000"/>
                </a:solidFill>
                <a:latin typeface="FrutigerLTStd-Light"/>
              </a:rPr>
              <a:t>over the </a:t>
            </a:r>
            <a:r>
              <a:rPr lang="en-US" altLang="zh-CN" dirty="0">
                <a:solidFill>
                  <a:srgbClr val="000000"/>
                </a:solidFill>
                <a:latin typeface="FrutigerLTStd-Light"/>
              </a:rPr>
              <a:t>past half century, raising the question whether this </a:t>
            </a:r>
            <a:r>
              <a:rPr lang="en-US" altLang="zh-CN" dirty="0" smtClean="0">
                <a:solidFill>
                  <a:srgbClr val="000000"/>
                </a:solidFill>
                <a:latin typeface="FrutigerLTStd-Light"/>
              </a:rPr>
              <a:t>trend has </a:t>
            </a:r>
            <a:r>
              <a:rPr lang="en-US" altLang="zh-CN" dirty="0">
                <a:solidFill>
                  <a:srgbClr val="000000"/>
                </a:solidFill>
                <a:latin typeface="FrutigerLTStd-Light"/>
              </a:rPr>
              <a:t>created a comparable increase in the number of cases </a:t>
            </a:r>
            <a:r>
              <a:rPr lang="en-US" altLang="zh-CN" dirty="0" smtClean="0">
                <a:solidFill>
                  <a:srgbClr val="000000"/>
                </a:solidFill>
                <a:latin typeface="FrutigerLTStd-Light"/>
              </a:rPr>
              <a:t>that truly </a:t>
            </a:r>
            <a:r>
              <a:rPr lang="en-US" altLang="zh-CN" dirty="0">
                <a:solidFill>
                  <a:srgbClr val="000000"/>
                </a:solidFill>
                <a:latin typeface="FrutigerLTStd-Light"/>
              </a:rPr>
              <a:t>require aggressive clinical treatment.</a:t>
            </a:r>
            <a:endParaRPr lang="zh-CN" altLang="en-US" dirty="0"/>
          </a:p>
        </p:txBody>
      </p:sp>
      <p:sp>
        <p:nvSpPr>
          <p:cNvPr id="3" name="Rectangle 2"/>
          <p:cNvSpPr/>
          <p:nvPr/>
        </p:nvSpPr>
        <p:spPr>
          <a:xfrm>
            <a:off x="1970661" y="551736"/>
            <a:ext cx="8517075" cy="523220"/>
          </a:xfrm>
          <a:prstGeom prst="rect">
            <a:avLst/>
          </a:prstGeom>
        </p:spPr>
        <p:txBody>
          <a:bodyPr wrap="none">
            <a:spAutoFit/>
          </a:bodyPr>
          <a:lstStyle/>
          <a:p>
            <a:r>
              <a:rPr lang="en-US" altLang="zh-CN" sz="2800" b="1" dirty="0">
                <a:solidFill>
                  <a:srgbClr val="1271FF"/>
                </a:solidFill>
                <a:latin typeface="FrutigerLTStd-Bold"/>
              </a:rPr>
              <a:t>Figure 16.44 </a:t>
            </a:r>
            <a:r>
              <a:rPr lang="en-US" altLang="zh-CN" sz="2800" b="1" dirty="0">
                <a:solidFill>
                  <a:srgbClr val="000000"/>
                </a:solidFill>
                <a:latin typeface="FrutigerLTStd-Bold"/>
              </a:rPr>
              <a:t>Melanoma incidence and mortality </a:t>
            </a:r>
            <a:endParaRPr lang="zh-CN" altLang="en-US" sz="2800" dirty="0"/>
          </a:p>
        </p:txBody>
      </p:sp>
    </p:spTree>
    <p:extLst>
      <p:ext uri="{BB962C8B-B14F-4D97-AF65-F5344CB8AC3E}">
        <p14:creationId xmlns:p14="http://schemas.microsoft.com/office/powerpoint/2010/main" val="11882663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0240" y="855071"/>
            <a:ext cx="8202168"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16.17 B-</a:t>
            </a:r>
            <a:r>
              <a:rPr lang="en-US" altLang="zh-CN" sz="2800" dirty="0" err="1">
                <a:solidFill>
                  <a:srgbClr val="1271FF"/>
                </a:solidFill>
                <a:latin typeface="ACaslonPro-Regular"/>
              </a:rPr>
              <a:t>Raf</a:t>
            </a:r>
            <a:r>
              <a:rPr lang="en-US" altLang="zh-CN" sz="2800" dirty="0">
                <a:solidFill>
                  <a:srgbClr val="1271FF"/>
                </a:solidFill>
                <a:latin typeface="ACaslonPro-Regular"/>
              </a:rPr>
              <a:t> discoveries have led to inroads into </a:t>
            </a:r>
            <a:r>
              <a:rPr lang="en-US" altLang="zh-CN" sz="2800" dirty="0" smtClean="0">
                <a:solidFill>
                  <a:srgbClr val="1271FF"/>
                </a:solidFill>
                <a:latin typeface="ACaslonPro-Regular"/>
              </a:rPr>
              <a:t>the melanoma </a:t>
            </a:r>
            <a:r>
              <a:rPr lang="en-US" altLang="zh-CN" sz="2800" dirty="0">
                <a:solidFill>
                  <a:srgbClr val="1271FF"/>
                </a:solidFill>
                <a:latin typeface="ACaslonPro-Regular"/>
              </a:rPr>
              <a:t>problem</a:t>
            </a:r>
            <a:endParaRPr lang="zh-CN" altLang="en-US" sz="2800" dirty="0"/>
          </a:p>
        </p:txBody>
      </p:sp>
      <p:sp>
        <p:nvSpPr>
          <p:cNvPr id="3" name="Rectangle 2"/>
          <p:cNvSpPr/>
          <p:nvPr/>
        </p:nvSpPr>
        <p:spPr>
          <a:xfrm>
            <a:off x="1101852" y="3980980"/>
            <a:ext cx="9838944" cy="1200329"/>
          </a:xfrm>
          <a:prstGeom prst="rect">
            <a:avLst/>
          </a:prstGeom>
        </p:spPr>
        <p:txBody>
          <a:bodyPr wrap="square">
            <a:spAutoFit/>
          </a:bodyPr>
          <a:lstStyle/>
          <a:p>
            <a:r>
              <a:rPr lang="en-US" altLang="zh-CN" sz="2400" dirty="0" smtClean="0">
                <a:latin typeface="UtopiaStd-Regular"/>
              </a:rPr>
              <a:t>In 2002, sequence analysis revealed </a:t>
            </a:r>
            <a:r>
              <a:rPr lang="en-US" altLang="zh-CN" sz="2400" u="sng" dirty="0" smtClean="0">
                <a:latin typeface="UtopiaStd-Regular"/>
              </a:rPr>
              <a:t>the presence of mutant </a:t>
            </a:r>
            <a:r>
              <a:rPr lang="en-US" altLang="zh-CN" sz="2400" i="1" u="sng" dirty="0" smtClean="0">
                <a:latin typeface="UtopiaStd-Italic"/>
              </a:rPr>
              <a:t>B-</a:t>
            </a:r>
            <a:r>
              <a:rPr lang="en-US" altLang="zh-CN" sz="2400" i="1" u="sng" dirty="0" err="1" smtClean="0">
                <a:latin typeface="UtopiaStd-Italic"/>
              </a:rPr>
              <a:t>Raf</a:t>
            </a:r>
            <a:r>
              <a:rPr lang="en-US" altLang="zh-CN" sz="2400" i="1" u="sng" dirty="0" smtClean="0">
                <a:latin typeface="UtopiaStd-Italic"/>
              </a:rPr>
              <a:t> </a:t>
            </a:r>
            <a:r>
              <a:rPr lang="en-US" altLang="zh-CN" sz="2400" u="sng" dirty="0">
                <a:latin typeface="UtopiaStd-Regular"/>
              </a:rPr>
              <a:t>alleles (B-</a:t>
            </a:r>
            <a:r>
              <a:rPr lang="en-US" altLang="zh-CN" sz="2400" u="sng" dirty="0" err="1">
                <a:latin typeface="UtopiaStd-Regular"/>
              </a:rPr>
              <a:t>raf</a:t>
            </a:r>
            <a:r>
              <a:rPr lang="en-US" altLang="zh-CN" sz="2400" u="sng" dirty="0">
                <a:latin typeface="UtopiaStd-Regular"/>
              </a:rPr>
              <a:t> </a:t>
            </a:r>
            <a:r>
              <a:rPr lang="en-US" altLang="zh-CN" sz="2400" u="sng" dirty="0" smtClean="0">
                <a:latin typeface="UtopiaStd-Regular"/>
              </a:rPr>
              <a:t>V600E) in more than half of cutaneous human melanomas.</a:t>
            </a:r>
            <a:endParaRPr lang="zh-CN" altLang="en-US" sz="2400" u="sng" dirty="0"/>
          </a:p>
        </p:txBody>
      </p:sp>
    </p:spTree>
    <p:extLst>
      <p:ext uri="{BB962C8B-B14F-4D97-AF65-F5344CB8AC3E}">
        <p14:creationId xmlns:p14="http://schemas.microsoft.com/office/powerpoint/2010/main" val="2698600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8" name="Picture 2" descr="figure_16_42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7321" y="1772128"/>
            <a:ext cx="4352543" cy="301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figure_16_42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0131" y="1662388"/>
            <a:ext cx="4370061" cy="301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71219" y="348521"/>
            <a:ext cx="8698215" cy="523220"/>
          </a:xfrm>
          <a:prstGeom prst="rect">
            <a:avLst/>
          </a:prstGeom>
        </p:spPr>
        <p:txBody>
          <a:bodyPr wrap="none">
            <a:spAutoFit/>
          </a:bodyPr>
          <a:lstStyle/>
          <a:p>
            <a:r>
              <a:rPr lang="en-US" altLang="zh-CN" sz="2800" b="1" dirty="0">
                <a:solidFill>
                  <a:srgbClr val="1271FF"/>
                </a:solidFill>
                <a:latin typeface="FrutigerLTStd-Bold"/>
              </a:rPr>
              <a:t>Figure 16.42 </a:t>
            </a:r>
            <a:r>
              <a:rPr lang="en-US" altLang="zh-CN" sz="2800" b="1" dirty="0">
                <a:solidFill>
                  <a:srgbClr val="000000"/>
                </a:solidFill>
                <a:latin typeface="FrutigerLTStd-Bold"/>
              </a:rPr>
              <a:t>The mutant B-</a:t>
            </a:r>
            <a:r>
              <a:rPr lang="en-US" altLang="zh-CN" sz="2800" b="1" dirty="0" err="1">
                <a:solidFill>
                  <a:srgbClr val="000000"/>
                </a:solidFill>
                <a:latin typeface="FrutigerLTStd-Bold"/>
              </a:rPr>
              <a:t>Raf</a:t>
            </a:r>
            <a:r>
              <a:rPr lang="en-US" altLang="zh-CN" sz="2800" b="1" dirty="0">
                <a:solidFill>
                  <a:srgbClr val="000000"/>
                </a:solidFill>
                <a:latin typeface="FrutigerLTStd-Bold"/>
              </a:rPr>
              <a:t> and its treatment</a:t>
            </a:r>
            <a:endParaRPr lang="zh-CN" altLang="en-US" sz="2800" dirty="0"/>
          </a:p>
        </p:txBody>
      </p:sp>
      <p:sp>
        <p:nvSpPr>
          <p:cNvPr id="4" name="Rectangle 3"/>
          <p:cNvSpPr/>
          <p:nvPr/>
        </p:nvSpPr>
        <p:spPr>
          <a:xfrm>
            <a:off x="1018032" y="5221885"/>
            <a:ext cx="10073640" cy="923330"/>
          </a:xfrm>
          <a:prstGeom prst="rect">
            <a:avLst/>
          </a:prstGeom>
        </p:spPr>
        <p:txBody>
          <a:bodyPr wrap="square">
            <a:spAutoFit/>
          </a:bodyPr>
          <a:lstStyle/>
          <a:p>
            <a:r>
              <a:rPr lang="en-US" altLang="zh-CN" dirty="0">
                <a:solidFill>
                  <a:srgbClr val="000000"/>
                </a:solidFill>
                <a:latin typeface="UtopiaStd-Regular"/>
              </a:rPr>
              <a:t>Ninety percent of the mutant </a:t>
            </a:r>
            <a:r>
              <a:rPr lang="en-US" altLang="zh-CN" i="1" dirty="0">
                <a:solidFill>
                  <a:srgbClr val="000000"/>
                </a:solidFill>
                <a:latin typeface="UtopiaStd-Italic"/>
              </a:rPr>
              <a:t>B-</a:t>
            </a:r>
            <a:r>
              <a:rPr lang="en-US" altLang="zh-CN" i="1" dirty="0" err="1">
                <a:solidFill>
                  <a:srgbClr val="000000"/>
                </a:solidFill>
                <a:latin typeface="UtopiaStd-Italic"/>
              </a:rPr>
              <a:t>Raf</a:t>
            </a:r>
            <a:r>
              <a:rPr lang="en-US" altLang="zh-CN" i="1" dirty="0">
                <a:solidFill>
                  <a:srgbClr val="000000"/>
                </a:solidFill>
                <a:latin typeface="UtopiaStd-Italic"/>
              </a:rPr>
              <a:t> </a:t>
            </a:r>
            <a:r>
              <a:rPr lang="en-US" altLang="zh-CN" dirty="0">
                <a:solidFill>
                  <a:srgbClr val="000000"/>
                </a:solidFill>
                <a:latin typeface="UtopiaStd-Regular"/>
              </a:rPr>
              <a:t>alleles were found to carry point mutations in</a:t>
            </a:r>
          </a:p>
          <a:p>
            <a:r>
              <a:rPr lang="en-US" altLang="zh-CN" dirty="0">
                <a:solidFill>
                  <a:srgbClr val="000000"/>
                </a:solidFill>
                <a:latin typeface="UtopiaStd-Regular"/>
              </a:rPr>
              <a:t>the codon encoding amino acid residue 600, causing a normally present </a:t>
            </a:r>
            <a:r>
              <a:rPr lang="en-US" altLang="zh-CN" dirty="0" err="1">
                <a:solidFill>
                  <a:srgbClr val="000000"/>
                </a:solidFill>
                <a:latin typeface="UtopiaStd-Regular"/>
              </a:rPr>
              <a:t>valine</a:t>
            </a:r>
            <a:r>
              <a:rPr lang="en-US" altLang="zh-CN" dirty="0">
                <a:solidFill>
                  <a:srgbClr val="000000"/>
                </a:solidFill>
                <a:latin typeface="UtopiaStd-Regular"/>
              </a:rPr>
              <a:t> to</a:t>
            </a:r>
          </a:p>
          <a:p>
            <a:r>
              <a:rPr lang="en-US" altLang="zh-CN" dirty="0">
                <a:solidFill>
                  <a:srgbClr val="000000"/>
                </a:solidFill>
                <a:latin typeface="UtopiaStd-Regular"/>
              </a:rPr>
              <a:t>be replaced by a glutamic acid (</a:t>
            </a:r>
            <a:r>
              <a:rPr lang="en-US" altLang="zh-CN" dirty="0">
                <a:solidFill>
                  <a:srgbClr val="1271FF"/>
                </a:solidFill>
                <a:latin typeface="UtopiaStd-Semibold"/>
              </a:rPr>
              <a:t>Figure 16.42A</a:t>
            </a:r>
            <a:r>
              <a:rPr lang="en-US" altLang="zh-CN" dirty="0">
                <a:solidFill>
                  <a:srgbClr val="000000"/>
                </a:solidFill>
                <a:latin typeface="UtopiaStd-Regular"/>
              </a:rPr>
              <a:t>). </a:t>
            </a:r>
            <a:r>
              <a:rPr lang="en-US" altLang="zh-CN" b="1" dirty="0" smtClean="0">
                <a:solidFill>
                  <a:srgbClr val="FF0000"/>
                </a:solidFill>
                <a:latin typeface="UtopiaStd-Regular"/>
              </a:rPr>
              <a:t>B-</a:t>
            </a:r>
            <a:r>
              <a:rPr lang="en-US" altLang="zh-CN" b="1" dirty="0" err="1" smtClean="0">
                <a:solidFill>
                  <a:srgbClr val="FF0000"/>
                </a:solidFill>
                <a:latin typeface="UtopiaStd-Regular"/>
              </a:rPr>
              <a:t>raf</a:t>
            </a:r>
            <a:r>
              <a:rPr lang="en-US" altLang="zh-CN" b="1" dirty="0" smtClean="0">
                <a:solidFill>
                  <a:srgbClr val="FF0000"/>
                </a:solidFill>
                <a:latin typeface="UtopiaStd-Regular"/>
              </a:rPr>
              <a:t> V600E</a:t>
            </a:r>
            <a:endParaRPr lang="zh-CN" altLang="en-US" b="1" dirty="0">
              <a:solidFill>
                <a:srgbClr val="FF0000"/>
              </a:solidFill>
            </a:endParaRPr>
          </a:p>
        </p:txBody>
      </p:sp>
    </p:spTree>
    <p:extLst>
      <p:ext uri="{BB962C8B-B14F-4D97-AF65-F5344CB8AC3E}">
        <p14:creationId xmlns:p14="http://schemas.microsoft.com/office/powerpoint/2010/main" val="22690707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4672" y="2090154"/>
            <a:ext cx="10799064" cy="3139321"/>
          </a:xfrm>
          <a:prstGeom prst="rect">
            <a:avLst/>
          </a:prstGeom>
        </p:spPr>
        <p:txBody>
          <a:bodyPr wrap="square">
            <a:spAutoFit/>
          </a:bodyPr>
          <a:lstStyle/>
          <a:p>
            <a:r>
              <a:rPr lang="en-US" altLang="zh-CN" dirty="0">
                <a:latin typeface="UtopiaStd-Regular"/>
              </a:rPr>
              <a:t>In </a:t>
            </a:r>
            <a:r>
              <a:rPr lang="en-US" altLang="zh-CN" u="sng" dirty="0">
                <a:latin typeface="UtopiaStd-Regular"/>
              </a:rPr>
              <a:t>2011</a:t>
            </a:r>
            <a:r>
              <a:rPr lang="en-US" altLang="zh-CN" dirty="0">
                <a:latin typeface="UtopiaStd-Regular"/>
              </a:rPr>
              <a:t>, the drug </a:t>
            </a:r>
            <a:r>
              <a:rPr lang="en-US" altLang="zh-CN" b="1" dirty="0" err="1">
                <a:solidFill>
                  <a:srgbClr val="FF0000"/>
                </a:solidFill>
                <a:latin typeface="UtopiaStd-Regular"/>
              </a:rPr>
              <a:t>vemurafenib</a:t>
            </a:r>
            <a:r>
              <a:rPr lang="en-US" altLang="zh-CN" dirty="0">
                <a:latin typeface="UtopiaStd-Regular"/>
              </a:rPr>
              <a:t> (previously called PLX4032), which targets </a:t>
            </a:r>
            <a:r>
              <a:rPr lang="en-US" altLang="zh-CN" dirty="0" smtClean="0">
                <a:latin typeface="UtopiaStd-Regular"/>
              </a:rPr>
              <a:t>specifically the </a:t>
            </a:r>
            <a:r>
              <a:rPr lang="en-US" altLang="zh-CN" dirty="0">
                <a:latin typeface="UtopiaStd-Regular"/>
              </a:rPr>
              <a:t>V600E mutant B-</a:t>
            </a:r>
            <a:r>
              <a:rPr lang="en-US" altLang="zh-CN" dirty="0" err="1">
                <a:latin typeface="UtopiaStd-Regular"/>
              </a:rPr>
              <a:t>Raf</a:t>
            </a:r>
            <a:r>
              <a:rPr lang="en-US" altLang="zh-CN" dirty="0">
                <a:latin typeface="UtopiaStd-Regular"/>
              </a:rPr>
              <a:t> protein, received approval for use in metastatic </a:t>
            </a:r>
            <a:r>
              <a:rPr lang="en-US" altLang="zh-CN" dirty="0" smtClean="0">
                <a:latin typeface="UtopiaStd-Regular"/>
              </a:rPr>
              <a:t>melanomas in </a:t>
            </a:r>
            <a:r>
              <a:rPr lang="en-US" altLang="zh-CN" dirty="0">
                <a:latin typeface="UtopiaStd-Regular"/>
              </a:rPr>
              <a:t>Europe, followed soon thereafter by approval in the United States. This </a:t>
            </a:r>
            <a:r>
              <a:rPr lang="en-US" altLang="zh-CN" dirty="0" smtClean="0">
                <a:latin typeface="UtopiaStd-Regular"/>
              </a:rPr>
              <a:t>represented the </a:t>
            </a:r>
            <a:r>
              <a:rPr lang="en-US" altLang="zh-CN" dirty="0">
                <a:latin typeface="UtopiaStd-Regular"/>
              </a:rPr>
              <a:t>first time that these aggressive, late-stage tumors could be treated with </a:t>
            </a:r>
            <a:r>
              <a:rPr lang="en-US" altLang="zh-CN" dirty="0" smtClean="0">
                <a:latin typeface="UtopiaStd-Regular"/>
              </a:rPr>
              <a:t>significant clinical </a:t>
            </a:r>
            <a:r>
              <a:rPr lang="en-US" altLang="zh-CN" dirty="0">
                <a:latin typeface="UtopiaStd-Regular"/>
              </a:rPr>
              <a:t>responses. Thus, over a 6-month trial period, </a:t>
            </a:r>
            <a:r>
              <a:rPr lang="en-US" altLang="zh-CN" dirty="0" err="1">
                <a:latin typeface="UtopiaStd-Regular"/>
              </a:rPr>
              <a:t>vemurafenib</a:t>
            </a:r>
            <a:r>
              <a:rPr lang="en-US" altLang="zh-CN" dirty="0">
                <a:latin typeface="UtopiaStd-Regular"/>
              </a:rPr>
              <a:t> produced a </a:t>
            </a:r>
            <a:r>
              <a:rPr lang="en-US" altLang="zh-CN" dirty="0" smtClean="0">
                <a:latin typeface="UtopiaStd-Regular"/>
              </a:rPr>
              <a:t>74% increase </a:t>
            </a:r>
            <a:r>
              <a:rPr lang="en-US" altLang="zh-CN" dirty="0">
                <a:latin typeface="UtopiaStd-Regular"/>
              </a:rPr>
              <a:t>in progression-free survival (PFS) and a 20% reduction in overall </a:t>
            </a:r>
            <a:r>
              <a:rPr lang="en-US" altLang="zh-CN" dirty="0" smtClean="0">
                <a:latin typeface="UtopiaStd-Regular"/>
              </a:rPr>
              <a:t>mortality relative </a:t>
            </a:r>
            <a:r>
              <a:rPr lang="en-US" altLang="zh-CN" dirty="0">
                <a:latin typeface="UtopiaStd-Regular"/>
              </a:rPr>
              <a:t>to the </a:t>
            </a:r>
            <a:r>
              <a:rPr lang="en-US" altLang="zh-CN" i="1" dirty="0">
                <a:latin typeface="UtopiaStd-Italic"/>
              </a:rPr>
              <a:t>standard-of-care </a:t>
            </a:r>
            <a:r>
              <a:rPr lang="en-US" altLang="zh-CN" dirty="0">
                <a:latin typeface="UtopiaStd-Regular"/>
              </a:rPr>
              <a:t>at the time, an alkylating agent named </a:t>
            </a:r>
            <a:r>
              <a:rPr lang="en-US" altLang="zh-CN" dirty="0" err="1" smtClean="0">
                <a:latin typeface="UtopiaStd-Regular"/>
              </a:rPr>
              <a:t>dacarbazine</a:t>
            </a:r>
            <a:r>
              <a:rPr lang="en-US" altLang="zh-CN" dirty="0" smtClean="0">
                <a:latin typeface="UtopiaStd-Regular"/>
              </a:rPr>
              <a:t>. </a:t>
            </a:r>
            <a:r>
              <a:rPr lang="en-US" altLang="zh-CN" dirty="0" smtClean="0">
                <a:solidFill>
                  <a:srgbClr val="FF0000"/>
                </a:solidFill>
                <a:latin typeface="UtopiaStd-Regular"/>
              </a:rPr>
              <a:t>Stated </a:t>
            </a:r>
            <a:r>
              <a:rPr lang="en-US" altLang="zh-CN" dirty="0">
                <a:solidFill>
                  <a:srgbClr val="FF0000"/>
                </a:solidFill>
                <a:latin typeface="UtopiaStd-Regular"/>
              </a:rPr>
              <a:t>differently, </a:t>
            </a:r>
            <a:r>
              <a:rPr lang="en-US" altLang="zh-CN" dirty="0" err="1">
                <a:solidFill>
                  <a:srgbClr val="FF0000"/>
                </a:solidFill>
                <a:latin typeface="UtopiaStd-Regular"/>
              </a:rPr>
              <a:t>vemurafenib</a:t>
            </a:r>
            <a:r>
              <a:rPr lang="en-US" altLang="zh-CN" dirty="0">
                <a:solidFill>
                  <a:srgbClr val="FF0000"/>
                </a:solidFill>
                <a:latin typeface="UtopiaStd-Regular"/>
              </a:rPr>
              <a:t> increased overall PFS of these patients by ~4 </a:t>
            </a:r>
            <a:r>
              <a:rPr lang="en-US" altLang="zh-CN" dirty="0" smtClean="0">
                <a:solidFill>
                  <a:srgbClr val="FF0000"/>
                </a:solidFill>
                <a:latin typeface="UtopiaStd-Regular"/>
              </a:rPr>
              <a:t>months</a:t>
            </a:r>
            <a:r>
              <a:rPr lang="en-US" altLang="zh-CN" dirty="0" smtClean="0">
                <a:latin typeface="UtopiaStd-Regular"/>
              </a:rPr>
              <a:t>. These </a:t>
            </a:r>
            <a:r>
              <a:rPr lang="en-US" altLang="zh-CN" dirty="0">
                <a:latin typeface="UtopiaStd-Regular"/>
              </a:rPr>
              <a:t>numbers indicate that </a:t>
            </a:r>
            <a:r>
              <a:rPr lang="en-US" altLang="zh-CN" dirty="0" err="1">
                <a:latin typeface="UtopiaStd-Regular"/>
              </a:rPr>
              <a:t>vemurafenib</a:t>
            </a:r>
            <a:r>
              <a:rPr lang="en-US" altLang="zh-CN" dirty="0">
                <a:latin typeface="UtopiaStd-Regular"/>
              </a:rPr>
              <a:t> offers patients with V600E </a:t>
            </a:r>
            <a:r>
              <a:rPr lang="en-US" altLang="zh-CN" dirty="0" smtClean="0">
                <a:latin typeface="UtopiaStd-Regular"/>
              </a:rPr>
              <a:t>metastatic melanomas </a:t>
            </a:r>
            <a:r>
              <a:rPr lang="en-US" altLang="zh-CN" dirty="0">
                <a:solidFill>
                  <a:srgbClr val="FF0000"/>
                </a:solidFill>
                <a:latin typeface="UtopiaStd-Regular"/>
              </a:rPr>
              <a:t>an extension of life span but only rarely a cure</a:t>
            </a:r>
            <a:r>
              <a:rPr lang="en-US" altLang="zh-CN" dirty="0">
                <a:latin typeface="UtopiaStd-Regular"/>
              </a:rPr>
              <a:t>. Sooner or later, </a:t>
            </a:r>
            <a:r>
              <a:rPr lang="en-US" altLang="zh-CN" dirty="0" smtClean="0">
                <a:latin typeface="UtopiaStd-Regular"/>
              </a:rPr>
              <a:t>their tumors </a:t>
            </a:r>
            <a:r>
              <a:rPr lang="en-US" altLang="zh-CN" dirty="0">
                <a:latin typeface="UtopiaStd-Regular"/>
              </a:rPr>
              <a:t>develop strategies for evading this drug and thereby acquire the ability </a:t>
            </a:r>
            <a:r>
              <a:rPr lang="en-US" altLang="zh-CN" dirty="0" smtClean="0">
                <a:latin typeface="UtopiaStd-Regular"/>
              </a:rPr>
              <a:t>to re-erupt</a:t>
            </a:r>
            <a:r>
              <a:rPr lang="en-US" altLang="zh-CN" dirty="0">
                <a:latin typeface="UtopiaStd-Regular"/>
              </a:rPr>
              <a:t>, doing so with lethal consequences.</a:t>
            </a:r>
            <a:endParaRPr lang="zh-CN" altLang="en-US" dirty="0"/>
          </a:p>
        </p:txBody>
      </p:sp>
      <p:sp>
        <p:nvSpPr>
          <p:cNvPr id="4" name="Rectangle 3"/>
          <p:cNvSpPr/>
          <p:nvPr/>
        </p:nvSpPr>
        <p:spPr>
          <a:xfrm>
            <a:off x="2933173" y="510278"/>
            <a:ext cx="5808641" cy="646331"/>
          </a:xfrm>
          <a:prstGeom prst="rect">
            <a:avLst/>
          </a:prstGeom>
        </p:spPr>
        <p:txBody>
          <a:bodyPr wrap="none">
            <a:spAutoFit/>
          </a:bodyPr>
          <a:lstStyle/>
          <a:p>
            <a:r>
              <a:rPr lang="en-US" altLang="zh-CN" sz="3600" b="1" dirty="0" err="1" smtClean="0"/>
              <a:t>Vemurafenib</a:t>
            </a:r>
            <a:r>
              <a:rPr lang="en-US" altLang="zh-CN" sz="3600" b="1" dirty="0" smtClean="0"/>
              <a:t> and B-</a:t>
            </a:r>
            <a:r>
              <a:rPr lang="en-US" altLang="zh-CN" sz="3600" b="1" dirty="0" err="1" smtClean="0"/>
              <a:t>raf</a:t>
            </a:r>
            <a:r>
              <a:rPr lang="en-US" altLang="zh-CN" sz="3600" b="1" dirty="0" smtClean="0"/>
              <a:t> V600E</a:t>
            </a:r>
            <a:endParaRPr lang="zh-CN" altLang="en-US" sz="3600" b="1" dirty="0"/>
          </a:p>
        </p:txBody>
      </p:sp>
    </p:spTree>
    <p:extLst>
      <p:ext uri="{BB962C8B-B14F-4D97-AF65-F5344CB8AC3E}">
        <p14:creationId xmlns:p14="http://schemas.microsoft.com/office/powerpoint/2010/main" val="2147736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2" descr="table_16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252" y="1150265"/>
            <a:ext cx="9905838" cy="358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73252" y="5103013"/>
            <a:ext cx="10383012" cy="923330"/>
          </a:xfrm>
          <a:prstGeom prst="rect">
            <a:avLst/>
          </a:prstGeom>
        </p:spPr>
        <p:txBody>
          <a:bodyPr wrap="square">
            <a:spAutoFit/>
          </a:bodyPr>
          <a:lstStyle/>
          <a:p>
            <a:r>
              <a:rPr lang="en-US" altLang="zh-CN" dirty="0">
                <a:latin typeface="UtopiaStd-Regular"/>
              </a:rPr>
              <a:t>In the case of breast cancers, there has been a crying need to distinguish those primary</a:t>
            </a:r>
          </a:p>
          <a:p>
            <a:r>
              <a:rPr lang="en-US" altLang="zh-CN" dirty="0">
                <a:latin typeface="UtopiaStd-Regular"/>
              </a:rPr>
              <a:t>tumors that are likely to become metastatic from those that will remain indolent and</a:t>
            </a:r>
          </a:p>
          <a:p>
            <a:r>
              <a:rPr lang="en-US" altLang="zh-CN" dirty="0">
                <a:latin typeface="UtopiaStd-Regular"/>
              </a:rPr>
              <a:t>are therefore not likely to spread during the lifetime of the patient.</a:t>
            </a:r>
            <a:endParaRPr lang="zh-CN" altLang="en-US" dirty="0"/>
          </a:p>
        </p:txBody>
      </p:sp>
    </p:spTree>
    <p:extLst>
      <p:ext uri="{BB962C8B-B14F-4D97-AF65-F5344CB8AC3E}">
        <p14:creationId xmlns:p14="http://schemas.microsoft.com/office/powerpoint/2010/main" val="37879948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2" descr="figure_16_4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571" y="1704440"/>
            <a:ext cx="10659142" cy="347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45539" y="512374"/>
            <a:ext cx="8698215" cy="523220"/>
          </a:xfrm>
          <a:prstGeom prst="rect">
            <a:avLst/>
          </a:prstGeom>
        </p:spPr>
        <p:txBody>
          <a:bodyPr wrap="none">
            <a:spAutoFit/>
          </a:bodyPr>
          <a:lstStyle/>
          <a:p>
            <a:r>
              <a:rPr lang="en-US" altLang="zh-CN" sz="2800" b="1" dirty="0">
                <a:solidFill>
                  <a:srgbClr val="1271FF"/>
                </a:solidFill>
                <a:latin typeface="FrutigerLTStd-Bold"/>
              </a:rPr>
              <a:t>Figure 16.42 </a:t>
            </a:r>
            <a:r>
              <a:rPr lang="en-US" altLang="zh-CN" sz="2800" b="1" dirty="0">
                <a:solidFill>
                  <a:srgbClr val="000000"/>
                </a:solidFill>
                <a:latin typeface="FrutigerLTStd-Bold"/>
              </a:rPr>
              <a:t>The mutant B-</a:t>
            </a:r>
            <a:r>
              <a:rPr lang="en-US" altLang="zh-CN" sz="2800" b="1" dirty="0" err="1">
                <a:solidFill>
                  <a:srgbClr val="000000"/>
                </a:solidFill>
                <a:latin typeface="FrutigerLTStd-Bold"/>
              </a:rPr>
              <a:t>Raf</a:t>
            </a:r>
            <a:r>
              <a:rPr lang="en-US" altLang="zh-CN" sz="2800" b="1" dirty="0">
                <a:solidFill>
                  <a:srgbClr val="000000"/>
                </a:solidFill>
                <a:latin typeface="FrutigerLTStd-Bold"/>
              </a:rPr>
              <a:t> and its treatment</a:t>
            </a:r>
            <a:endParaRPr lang="zh-CN" altLang="en-US" sz="2800" dirty="0"/>
          </a:p>
        </p:txBody>
      </p:sp>
      <p:sp>
        <p:nvSpPr>
          <p:cNvPr id="2" name="Rectangle 1"/>
          <p:cNvSpPr/>
          <p:nvPr/>
        </p:nvSpPr>
        <p:spPr>
          <a:xfrm>
            <a:off x="1970656" y="5521184"/>
            <a:ext cx="7595616" cy="646331"/>
          </a:xfrm>
          <a:prstGeom prst="rect">
            <a:avLst/>
          </a:prstGeom>
        </p:spPr>
        <p:txBody>
          <a:bodyPr wrap="square">
            <a:spAutoFit/>
          </a:bodyPr>
          <a:lstStyle/>
          <a:p>
            <a:r>
              <a:rPr lang="en-US" altLang="zh-CN" dirty="0">
                <a:latin typeface="UtopiaStd-Regular"/>
              </a:rPr>
              <a:t>in patients whose tumors carried mutations other than the</a:t>
            </a:r>
          </a:p>
          <a:p>
            <a:r>
              <a:rPr lang="en-US" altLang="zh-CN" dirty="0">
                <a:latin typeface="UtopiaStd-Regular"/>
              </a:rPr>
              <a:t>V600E alteration, </a:t>
            </a:r>
            <a:r>
              <a:rPr lang="en-US" altLang="zh-CN" dirty="0" err="1">
                <a:latin typeface="UtopiaStd-Regular"/>
              </a:rPr>
              <a:t>vemurafenib</a:t>
            </a:r>
            <a:r>
              <a:rPr lang="en-US" altLang="zh-CN" dirty="0">
                <a:latin typeface="UtopiaStd-Regular"/>
              </a:rPr>
              <a:t> actually favored tumor growth</a:t>
            </a:r>
            <a:endParaRPr lang="zh-CN" altLang="en-US" dirty="0"/>
          </a:p>
        </p:txBody>
      </p:sp>
    </p:spTree>
    <p:extLst>
      <p:ext uri="{BB962C8B-B14F-4D97-AF65-F5344CB8AC3E}">
        <p14:creationId xmlns:p14="http://schemas.microsoft.com/office/powerpoint/2010/main" val="19145871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92936" y="673531"/>
            <a:ext cx="9296400" cy="954107"/>
          </a:xfrm>
          <a:prstGeom prst="rect">
            <a:avLst/>
          </a:prstGeom>
        </p:spPr>
        <p:txBody>
          <a:bodyPr wrap="square">
            <a:spAutoFit/>
          </a:bodyPr>
          <a:lstStyle/>
          <a:p>
            <a:pPr algn="ctr"/>
            <a:r>
              <a:rPr lang="en-US" altLang="zh-CN" sz="2800" b="1" dirty="0"/>
              <a:t>One-Third of Patients With Advanced Melanoma Survive at Least 5 Years After </a:t>
            </a:r>
            <a:r>
              <a:rPr lang="en-US" altLang="zh-CN" sz="2800" b="1" dirty="0" err="1"/>
              <a:t>Nivolumab</a:t>
            </a:r>
            <a:r>
              <a:rPr lang="en-US" altLang="zh-CN" sz="2800" b="1" dirty="0"/>
              <a:t> Treatment</a:t>
            </a:r>
            <a:endParaRPr lang="zh-CN" altLang="en-US" sz="2800" b="1" dirty="0"/>
          </a:p>
        </p:txBody>
      </p:sp>
      <p:sp>
        <p:nvSpPr>
          <p:cNvPr id="4" name="Rectangle 3"/>
          <p:cNvSpPr/>
          <p:nvPr/>
        </p:nvSpPr>
        <p:spPr>
          <a:xfrm>
            <a:off x="734568" y="2282643"/>
            <a:ext cx="11052048" cy="3000821"/>
          </a:xfrm>
          <a:prstGeom prst="rect">
            <a:avLst/>
          </a:prstGeom>
        </p:spPr>
        <p:txBody>
          <a:bodyPr wrap="square">
            <a:spAutoFit/>
          </a:bodyPr>
          <a:lstStyle/>
          <a:p>
            <a:pPr>
              <a:lnSpc>
                <a:spcPct val="150000"/>
              </a:lnSpc>
              <a:buFont typeface="Arial" panose="020B0604020202020204" pitchFamily="34" charset="0"/>
              <a:buChar char="•"/>
            </a:pPr>
            <a:r>
              <a:rPr lang="en-US" altLang="zh-CN" dirty="0">
                <a:solidFill>
                  <a:srgbClr val="333333"/>
                </a:solidFill>
                <a:latin typeface="Roboto"/>
              </a:rPr>
              <a:t>One-third of patients with advanced melanoma treated with </a:t>
            </a:r>
            <a:r>
              <a:rPr lang="en-US" altLang="zh-CN" dirty="0" err="1" smtClean="0">
                <a:solidFill>
                  <a:srgbClr val="333333"/>
                </a:solidFill>
                <a:latin typeface="Roboto"/>
              </a:rPr>
              <a:t>nivolumab</a:t>
            </a:r>
            <a:r>
              <a:rPr lang="en-US" altLang="zh-CN" dirty="0" smtClean="0">
                <a:solidFill>
                  <a:srgbClr val="333333"/>
                </a:solidFill>
                <a:latin typeface="Roboto"/>
              </a:rPr>
              <a:t> </a:t>
            </a:r>
            <a:r>
              <a:rPr lang="en-US" altLang="zh-CN" dirty="0">
                <a:solidFill>
                  <a:srgbClr val="333333"/>
                </a:solidFill>
                <a:latin typeface="Roboto"/>
              </a:rPr>
              <a:t>(</a:t>
            </a:r>
            <a:r>
              <a:rPr lang="en-US" altLang="zh-CN" dirty="0" smtClean="0">
                <a:solidFill>
                  <a:srgbClr val="333333"/>
                </a:solidFill>
                <a:latin typeface="Roboto"/>
              </a:rPr>
              <a:t>anti </a:t>
            </a:r>
            <a:r>
              <a:rPr lang="en-US" altLang="zh-CN" b="1" dirty="0" smtClean="0">
                <a:solidFill>
                  <a:srgbClr val="FF0000"/>
                </a:solidFill>
                <a:latin typeface="Roboto"/>
              </a:rPr>
              <a:t>PD-1</a:t>
            </a:r>
            <a:r>
              <a:rPr lang="en-US" altLang="zh-CN" dirty="0" smtClean="0">
                <a:solidFill>
                  <a:srgbClr val="333333"/>
                </a:solidFill>
                <a:latin typeface="Roboto"/>
              </a:rPr>
              <a:t> antibody) </a:t>
            </a:r>
            <a:r>
              <a:rPr lang="en-US" altLang="zh-CN" dirty="0">
                <a:solidFill>
                  <a:srgbClr val="333333"/>
                </a:solidFill>
                <a:latin typeface="Roboto"/>
              </a:rPr>
              <a:t>were alive 5 years later.</a:t>
            </a:r>
          </a:p>
          <a:p>
            <a:pPr>
              <a:lnSpc>
                <a:spcPct val="150000"/>
              </a:lnSpc>
              <a:buFont typeface="Arial" panose="020B0604020202020204" pitchFamily="34" charset="0"/>
              <a:buChar char="•"/>
            </a:pPr>
            <a:r>
              <a:rPr lang="en-US" altLang="zh-CN" dirty="0">
                <a:solidFill>
                  <a:srgbClr val="333333"/>
                </a:solidFill>
                <a:latin typeface="Roboto"/>
              </a:rPr>
              <a:t>These were heavily pretreated patients with an expected median survival of 11 months.</a:t>
            </a:r>
          </a:p>
          <a:p>
            <a:pPr>
              <a:lnSpc>
                <a:spcPct val="150000"/>
              </a:lnSpc>
              <a:buFont typeface="Arial" panose="020B0604020202020204" pitchFamily="34" charset="0"/>
              <a:buChar char="•"/>
            </a:pPr>
            <a:r>
              <a:rPr lang="en-US" altLang="zh-CN" dirty="0">
                <a:solidFill>
                  <a:srgbClr val="333333"/>
                </a:solidFill>
                <a:latin typeface="Roboto"/>
              </a:rPr>
              <a:t>Five patients stopped treatment and had a recurrence but were retreated with </a:t>
            </a:r>
            <a:r>
              <a:rPr lang="en-US" altLang="zh-CN" dirty="0" err="1">
                <a:solidFill>
                  <a:srgbClr val="333333"/>
                </a:solidFill>
                <a:latin typeface="Roboto"/>
              </a:rPr>
              <a:t>nivolumab</a:t>
            </a:r>
            <a:r>
              <a:rPr lang="en-US" altLang="zh-CN" dirty="0">
                <a:solidFill>
                  <a:srgbClr val="333333"/>
                </a:solidFill>
                <a:latin typeface="Roboto"/>
              </a:rPr>
              <a:t> and regained response.</a:t>
            </a:r>
          </a:p>
          <a:p>
            <a:pPr>
              <a:lnSpc>
                <a:spcPct val="150000"/>
              </a:lnSpc>
              <a:buFont typeface="Arial" panose="020B0604020202020204" pitchFamily="34" charset="0"/>
              <a:buChar char="•"/>
            </a:pPr>
            <a:r>
              <a:rPr lang="en-US" altLang="zh-CN" dirty="0">
                <a:solidFill>
                  <a:srgbClr val="333333"/>
                </a:solidFill>
                <a:latin typeface="Roboto"/>
              </a:rPr>
              <a:t>These findings imply that </a:t>
            </a:r>
            <a:r>
              <a:rPr lang="en-US" altLang="zh-CN" dirty="0" err="1">
                <a:solidFill>
                  <a:srgbClr val="333333"/>
                </a:solidFill>
                <a:latin typeface="Roboto"/>
              </a:rPr>
              <a:t>nivolumab</a:t>
            </a:r>
            <a:r>
              <a:rPr lang="en-US" altLang="zh-CN" dirty="0">
                <a:solidFill>
                  <a:srgbClr val="333333"/>
                </a:solidFill>
                <a:latin typeface="Roboto"/>
              </a:rPr>
              <a:t> induces a long-term memory response that contributes to survival.</a:t>
            </a:r>
            <a:endParaRPr lang="en-US" altLang="zh-CN" b="0" i="0" dirty="0">
              <a:solidFill>
                <a:srgbClr val="333333"/>
              </a:solidFill>
              <a:effectLst/>
              <a:latin typeface="Roboto"/>
            </a:endParaRPr>
          </a:p>
        </p:txBody>
      </p:sp>
      <p:sp>
        <p:nvSpPr>
          <p:cNvPr id="7" name="Rectangle 6"/>
          <p:cNvSpPr/>
          <p:nvPr/>
        </p:nvSpPr>
        <p:spPr>
          <a:xfrm>
            <a:off x="3785616" y="6157925"/>
            <a:ext cx="8001000" cy="461665"/>
          </a:xfrm>
          <a:prstGeom prst="rect">
            <a:avLst/>
          </a:prstGeom>
        </p:spPr>
        <p:txBody>
          <a:bodyPr wrap="square">
            <a:spAutoFit/>
          </a:bodyPr>
          <a:lstStyle/>
          <a:p>
            <a:r>
              <a:rPr lang="en-US" altLang="zh-CN" sz="1200" dirty="0" err="1" smtClean="0"/>
              <a:t>Hodi</a:t>
            </a:r>
            <a:r>
              <a:rPr lang="en-US" altLang="zh-CN" sz="1200" dirty="0" smtClean="0"/>
              <a:t> </a:t>
            </a:r>
            <a:r>
              <a:rPr lang="en-US" altLang="zh-CN" sz="1200" dirty="0"/>
              <a:t>FS, </a:t>
            </a:r>
            <a:r>
              <a:rPr lang="en-US" altLang="zh-CN" sz="1200" dirty="0" err="1"/>
              <a:t>Kluger</a:t>
            </a:r>
            <a:r>
              <a:rPr lang="en-US" altLang="zh-CN" sz="1200" dirty="0"/>
              <a:t> HM, </a:t>
            </a:r>
            <a:r>
              <a:rPr lang="en-US" altLang="zh-CN" sz="1200" dirty="0" err="1"/>
              <a:t>Sznol</a:t>
            </a:r>
            <a:r>
              <a:rPr lang="en-US" altLang="zh-CN" sz="1200" dirty="0"/>
              <a:t> M, et al: Durable, long-term survival in previously treated patients with advanced melanoma who received </a:t>
            </a:r>
            <a:r>
              <a:rPr lang="en-US" altLang="zh-CN" sz="1200" dirty="0" err="1"/>
              <a:t>nivolumab</a:t>
            </a:r>
            <a:r>
              <a:rPr lang="en-US" altLang="zh-CN" sz="1200" dirty="0"/>
              <a:t> monotherapy in a phase I trial. 2016 AACR Annual Meeting. Abstract CT001. Presented April 17, 2016.</a:t>
            </a:r>
            <a:endParaRPr lang="zh-CN" altLang="en-US" sz="1200" dirty="0"/>
          </a:p>
        </p:txBody>
      </p:sp>
    </p:spTree>
    <p:extLst>
      <p:ext uri="{BB962C8B-B14F-4D97-AF65-F5344CB8AC3E}">
        <p14:creationId xmlns:p14="http://schemas.microsoft.com/office/powerpoint/2010/main" val="8874234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2" descr="figure_16_4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86" y="1865376"/>
            <a:ext cx="669075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06752" y="399504"/>
            <a:ext cx="8308848" cy="954107"/>
          </a:xfrm>
          <a:prstGeom prst="rect">
            <a:avLst/>
          </a:prstGeom>
        </p:spPr>
        <p:txBody>
          <a:bodyPr wrap="square">
            <a:spAutoFit/>
          </a:bodyPr>
          <a:lstStyle/>
          <a:p>
            <a:pPr algn="ctr"/>
            <a:r>
              <a:rPr lang="en-US" altLang="zh-CN" sz="2800" b="1" dirty="0">
                <a:solidFill>
                  <a:srgbClr val="1271FF"/>
                </a:solidFill>
                <a:latin typeface="FrutigerLTStd-Bold"/>
              </a:rPr>
              <a:t>Figure 16.47 </a:t>
            </a:r>
            <a:r>
              <a:rPr lang="en-US" altLang="zh-CN" sz="2800" b="1" dirty="0">
                <a:solidFill>
                  <a:srgbClr val="000000"/>
                </a:solidFill>
                <a:latin typeface="FrutigerLTStd-Bold"/>
              </a:rPr>
              <a:t>Genetic </a:t>
            </a:r>
            <a:r>
              <a:rPr lang="en-US" altLang="zh-CN" sz="2800" b="1" dirty="0" smtClean="0">
                <a:solidFill>
                  <a:srgbClr val="000000"/>
                </a:solidFill>
                <a:latin typeface="FrutigerLTStd-Bold"/>
              </a:rPr>
              <a:t>diversification and </a:t>
            </a:r>
            <a:r>
              <a:rPr lang="en-US" altLang="zh-CN" sz="2800" b="1" dirty="0">
                <a:solidFill>
                  <a:srgbClr val="000000"/>
                </a:solidFill>
                <a:latin typeface="FrutigerLTStd-Bold"/>
              </a:rPr>
              <a:t>resistance to therapy</a:t>
            </a:r>
            <a:endParaRPr lang="zh-CN" altLang="en-US" sz="2800" dirty="0"/>
          </a:p>
        </p:txBody>
      </p:sp>
      <p:sp>
        <p:nvSpPr>
          <p:cNvPr id="3" name="Rectangle 2"/>
          <p:cNvSpPr/>
          <p:nvPr/>
        </p:nvSpPr>
        <p:spPr>
          <a:xfrm>
            <a:off x="7193674" y="2421064"/>
            <a:ext cx="4428350" cy="923330"/>
          </a:xfrm>
          <a:prstGeom prst="rect">
            <a:avLst/>
          </a:prstGeom>
        </p:spPr>
        <p:txBody>
          <a:bodyPr wrap="square">
            <a:spAutoFit/>
          </a:bodyPr>
          <a:lstStyle/>
          <a:p>
            <a:r>
              <a:rPr lang="en-US" altLang="zh-CN" dirty="0">
                <a:latin typeface="FrutigerLTStd-Light"/>
              </a:rPr>
              <a:t>The genetic </a:t>
            </a:r>
            <a:r>
              <a:rPr lang="en-US" altLang="zh-CN" dirty="0" smtClean="0">
                <a:latin typeface="FrutigerLTStd-Light"/>
              </a:rPr>
              <a:t>relatedness of </a:t>
            </a:r>
            <a:r>
              <a:rPr lang="en-US" altLang="zh-CN" dirty="0">
                <a:latin typeface="FrutigerLTStd-Light"/>
              </a:rPr>
              <a:t>the </a:t>
            </a:r>
            <a:r>
              <a:rPr lang="en-US" altLang="zh-CN" dirty="0" err="1">
                <a:latin typeface="FrutigerLTStd-Light"/>
              </a:rPr>
              <a:t>subclones</a:t>
            </a:r>
            <a:r>
              <a:rPr lang="en-US" altLang="zh-CN" dirty="0">
                <a:latin typeface="FrutigerLTStd-Light"/>
              </a:rPr>
              <a:t> within two ovarian carcinoma </a:t>
            </a:r>
            <a:r>
              <a:rPr lang="en-US" altLang="zh-CN" dirty="0" smtClean="0">
                <a:latin typeface="FrutigerLTStd-Light"/>
              </a:rPr>
              <a:t>patients is indicated </a:t>
            </a:r>
            <a:r>
              <a:rPr lang="en-US" altLang="zh-CN" dirty="0">
                <a:latin typeface="FrutigerLTStd-Light"/>
              </a:rPr>
              <a:t>here</a:t>
            </a:r>
            <a:r>
              <a:rPr lang="en-US" altLang="zh-CN" dirty="0" smtClean="0">
                <a:latin typeface="FrutigerLTStd-Light"/>
              </a:rPr>
              <a:t>.</a:t>
            </a:r>
            <a:endParaRPr lang="zh-CN" altLang="en-US" dirty="0"/>
          </a:p>
        </p:txBody>
      </p:sp>
    </p:spTree>
    <p:extLst>
      <p:ext uri="{BB962C8B-B14F-4D97-AF65-F5344CB8AC3E}">
        <p14:creationId xmlns:p14="http://schemas.microsoft.com/office/powerpoint/2010/main" val="40218357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8087" y="415521"/>
            <a:ext cx="4930965" cy="646331"/>
          </a:xfrm>
          <a:prstGeom prst="rect">
            <a:avLst/>
          </a:prstGeom>
          <a:noFill/>
        </p:spPr>
        <p:txBody>
          <a:bodyPr wrap="none" rtlCol="0">
            <a:spAutoFit/>
          </a:bodyPr>
          <a:lstStyle/>
          <a:p>
            <a:r>
              <a:rPr lang="en-US" altLang="zh-CN" sz="3600" b="1" dirty="0" smtClean="0"/>
              <a:t>Cancer precision therapy</a:t>
            </a:r>
            <a:endParaRPr lang="zh-CN" altLang="en-US" sz="3600" b="1" dirty="0"/>
          </a:p>
        </p:txBody>
      </p:sp>
      <p:sp>
        <p:nvSpPr>
          <p:cNvPr id="3" name="TextBox 2"/>
          <p:cNvSpPr txBox="1"/>
          <p:nvPr/>
        </p:nvSpPr>
        <p:spPr>
          <a:xfrm>
            <a:off x="1152939" y="1461572"/>
            <a:ext cx="1968231" cy="400110"/>
          </a:xfrm>
          <a:prstGeom prst="rect">
            <a:avLst/>
          </a:prstGeom>
          <a:noFill/>
        </p:spPr>
        <p:txBody>
          <a:bodyPr wrap="none" rtlCol="0">
            <a:spAutoFit/>
          </a:bodyPr>
          <a:lstStyle/>
          <a:p>
            <a:r>
              <a:rPr lang="en-US" altLang="zh-CN" sz="2000" b="1" dirty="0" smtClean="0"/>
              <a:t>Immunotherapy </a:t>
            </a:r>
            <a:endParaRPr lang="zh-CN" altLang="en-US" sz="2000" b="1" dirty="0"/>
          </a:p>
        </p:txBody>
      </p:sp>
      <p:sp>
        <p:nvSpPr>
          <p:cNvPr id="4" name="TextBox 3"/>
          <p:cNvSpPr txBox="1"/>
          <p:nvPr/>
        </p:nvSpPr>
        <p:spPr>
          <a:xfrm>
            <a:off x="2003331" y="2718277"/>
            <a:ext cx="7507696" cy="369332"/>
          </a:xfrm>
          <a:prstGeom prst="rect">
            <a:avLst/>
          </a:prstGeom>
          <a:noFill/>
        </p:spPr>
        <p:txBody>
          <a:bodyPr wrap="none" rtlCol="0">
            <a:spAutoFit/>
          </a:bodyPr>
          <a:lstStyle/>
          <a:p>
            <a:r>
              <a:rPr lang="en-US" altLang="zh-CN" dirty="0" smtClean="0"/>
              <a:t>More advanced cancer </a:t>
            </a:r>
            <a:r>
              <a:rPr lang="en-US" altLang="zh-CN" dirty="0" smtClean="0">
                <a:sym typeface="Wingdings" panose="05000000000000000000" pitchFamily="2" charset="2"/>
              </a:rPr>
              <a:t> more tumor antigen  better for immunotherapy</a:t>
            </a:r>
            <a:endParaRPr lang="zh-CN" altLang="en-US" dirty="0"/>
          </a:p>
        </p:txBody>
      </p:sp>
      <p:sp>
        <p:nvSpPr>
          <p:cNvPr id="5" name="TextBox 4"/>
          <p:cNvSpPr txBox="1"/>
          <p:nvPr/>
        </p:nvSpPr>
        <p:spPr>
          <a:xfrm>
            <a:off x="1152939" y="3480661"/>
            <a:ext cx="1991058" cy="400110"/>
          </a:xfrm>
          <a:prstGeom prst="rect">
            <a:avLst/>
          </a:prstGeom>
          <a:noFill/>
        </p:spPr>
        <p:txBody>
          <a:bodyPr wrap="none" rtlCol="0">
            <a:spAutoFit/>
          </a:bodyPr>
          <a:lstStyle/>
          <a:p>
            <a:r>
              <a:rPr lang="en-US" altLang="zh-CN" sz="2000" b="1" dirty="0" smtClean="0"/>
              <a:t>Targeted therapy</a:t>
            </a:r>
            <a:endParaRPr lang="zh-CN" altLang="en-US" sz="2000" b="1" dirty="0"/>
          </a:p>
        </p:txBody>
      </p:sp>
      <p:sp>
        <p:nvSpPr>
          <p:cNvPr id="6" name="TextBox 5"/>
          <p:cNvSpPr txBox="1"/>
          <p:nvPr/>
        </p:nvSpPr>
        <p:spPr>
          <a:xfrm>
            <a:off x="2003331" y="4785539"/>
            <a:ext cx="8867940" cy="369332"/>
          </a:xfrm>
          <a:prstGeom prst="rect">
            <a:avLst/>
          </a:prstGeom>
          <a:noFill/>
        </p:spPr>
        <p:txBody>
          <a:bodyPr wrap="none" rtlCol="0">
            <a:spAutoFit/>
          </a:bodyPr>
          <a:lstStyle/>
          <a:p>
            <a:r>
              <a:rPr lang="en-US" altLang="zh-CN" dirty="0" smtClean="0"/>
              <a:t>Cancer </a:t>
            </a:r>
            <a:r>
              <a:rPr lang="en-US" altLang="zh-CN" dirty="0" err="1" smtClean="0"/>
              <a:t>omics</a:t>
            </a:r>
            <a:r>
              <a:rPr lang="en-US" altLang="zh-CN" dirty="0" smtClean="0"/>
              <a:t> (genomics, </a:t>
            </a:r>
            <a:r>
              <a:rPr lang="en-US" altLang="zh-CN" dirty="0" err="1" smtClean="0"/>
              <a:t>epigenomics</a:t>
            </a:r>
            <a:r>
              <a:rPr lang="en-US" altLang="zh-CN" dirty="0" smtClean="0"/>
              <a:t>, etc. ) </a:t>
            </a:r>
            <a:r>
              <a:rPr lang="en-US" altLang="zh-CN" dirty="0" smtClean="0">
                <a:sym typeface="Wingdings" panose="05000000000000000000" pitchFamily="2" charset="2"/>
              </a:rPr>
              <a:t> cancer driver  target for each cancer driver</a:t>
            </a:r>
            <a:endParaRPr lang="zh-CN" altLang="en-US" dirty="0"/>
          </a:p>
        </p:txBody>
      </p:sp>
      <p:sp>
        <p:nvSpPr>
          <p:cNvPr id="7" name="TextBox 6"/>
          <p:cNvSpPr txBox="1"/>
          <p:nvPr/>
        </p:nvSpPr>
        <p:spPr>
          <a:xfrm>
            <a:off x="2003331" y="2188052"/>
            <a:ext cx="3135474" cy="369332"/>
          </a:xfrm>
          <a:prstGeom prst="rect">
            <a:avLst/>
          </a:prstGeom>
          <a:noFill/>
        </p:spPr>
        <p:txBody>
          <a:bodyPr wrap="none" rtlCol="0">
            <a:spAutoFit/>
          </a:bodyPr>
          <a:lstStyle/>
          <a:p>
            <a:r>
              <a:rPr lang="en-US" altLang="zh-CN" dirty="0" smtClean="0"/>
              <a:t>Currently very promising field…</a:t>
            </a:r>
            <a:endParaRPr lang="zh-CN" altLang="en-US" dirty="0"/>
          </a:p>
        </p:txBody>
      </p:sp>
      <p:sp>
        <p:nvSpPr>
          <p:cNvPr id="8" name="TextBox 7"/>
          <p:cNvSpPr txBox="1"/>
          <p:nvPr/>
        </p:nvSpPr>
        <p:spPr>
          <a:xfrm>
            <a:off x="2003331" y="4191677"/>
            <a:ext cx="5654305" cy="369332"/>
          </a:xfrm>
          <a:prstGeom prst="rect">
            <a:avLst/>
          </a:prstGeom>
          <a:noFill/>
        </p:spPr>
        <p:txBody>
          <a:bodyPr wrap="none" rtlCol="0">
            <a:spAutoFit/>
          </a:bodyPr>
          <a:lstStyle/>
          <a:p>
            <a:r>
              <a:rPr lang="en-US" altLang="zh-CN" dirty="0" smtClean="0"/>
              <a:t>Recently just started, may represent future cancer therapy.</a:t>
            </a:r>
            <a:endParaRPr lang="zh-CN" altLang="en-US" dirty="0"/>
          </a:p>
        </p:txBody>
      </p:sp>
      <p:sp>
        <p:nvSpPr>
          <p:cNvPr id="9" name="TextBox 8"/>
          <p:cNvSpPr txBox="1"/>
          <p:nvPr/>
        </p:nvSpPr>
        <p:spPr>
          <a:xfrm>
            <a:off x="2003331" y="6258939"/>
            <a:ext cx="6594113" cy="369332"/>
          </a:xfrm>
          <a:prstGeom prst="rect">
            <a:avLst/>
          </a:prstGeom>
          <a:noFill/>
        </p:spPr>
        <p:txBody>
          <a:bodyPr wrap="none" rtlCol="0">
            <a:spAutoFit/>
          </a:bodyPr>
          <a:lstStyle/>
          <a:p>
            <a:r>
              <a:rPr lang="en-US" altLang="zh-CN" smtClean="0"/>
              <a:t>Challenge </a:t>
            </a:r>
            <a:r>
              <a:rPr lang="en-US" altLang="zh-CN" dirty="0" smtClean="0"/>
              <a:t>for cancer precision therapy: Intra-tumor heterogeneity </a:t>
            </a:r>
            <a:endParaRPr lang="zh-CN" altLang="en-US" dirty="0"/>
          </a:p>
        </p:txBody>
      </p:sp>
    </p:spTree>
    <p:extLst>
      <p:ext uri="{BB962C8B-B14F-4D97-AF65-F5344CB8AC3E}">
        <p14:creationId xmlns:p14="http://schemas.microsoft.com/office/powerpoint/2010/main" val="3723202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7887" y="2613991"/>
            <a:ext cx="4687502" cy="369332"/>
          </a:xfrm>
          <a:prstGeom prst="rect">
            <a:avLst/>
          </a:prstGeom>
          <a:noFill/>
        </p:spPr>
        <p:txBody>
          <a:bodyPr wrap="none" rtlCol="0">
            <a:spAutoFit/>
          </a:bodyPr>
          <a:lstStyle/>
          <a:p>
            <a:r>
              <a:rPr lang="en-US" altLang="zh-CN" dirty="0" smtClean="0"/>
              <a:t>1</a:t>
            </a:r>
            <a:r>
              <a:rPr lang="zh-CN" altLang="en-US" dirty="0" smtClean="0"/>
              <a:t>，简述常见化疗药物的类型，以及代表药物</a:t>
            </a:r>
            <a:endParaRPr lang="zh-CN" altLang="en-US" dirty="0"/>
          </a:p>
        </p:txBody>
      </p:sp>
      <p:sp>
        <p:nvSpPr>
          <p:cNvPr id="3" name="TextBox 2"/>
          <p:cNvSpPr txBox="1"/>
          <p:nvPr/>
        </p:nvSpPr>
        <p:spPr>
          <a:xfrm>
            <a:off x="1977887" y="3690971"/>
            <a:ext cx="3302507" cy="369332"/>
          </a:xfrm>
          <a:prstGeom prst="rect">
            <a:avLst/>
          </a:prstGeom>
          <a:noFill/>
        </p:spPr>
        <p:txBody>
          <a:bodyPr wrap="none" rtlCol="0">
            <a:spAutoFit/>
          </a:bodyPr>
          <a:lstStyle/>
          <a:p>
            <a:r>
              <a:rPr lang="en-US" altLang="zh-CN" dirty="0" smtClean="0"/>
              <a:t>2</a:t>
            </a:r>
            <a:r>
              <a:rPr lang="zh-CN" altLang="en-US" dirty="0" smtClean="0"/>
              <a:t>，简述烷化剂治疗癌症的机制</a:t>
            </a:r>
            <a:endParaRPr lang="zh-CN" altLang="en-US" dirty="0"/>
          </a:p>
        </p:txBody>
      </p:sp>
      <p:sp>
        <p:nvSpPr>
          <p:cNvPr id="4" name="TextBox 3"/>
          <p:cNvSpPr txBox="1"/>
          <p:nvPr/>
        </p:nvSpPr>
        <p:spPr>
          <a:xfrm>
            <a:off x="3945835" y="1013791"/>
            <a:ext cx="1620957" cy="523220"/>
          </a:xfrm>
          <a:prstGeom prst="rect">
            <a:avLst/>
          </a:prstGeom>
          <a:noFill/>
        </p:spPr>
        <p:txBody>
          <a:bodyPr wrap="none" rtlCol="0">
            <a:spAutoFit/>
          </a:bodyPr>
          <a:lstStyle/>
          <a:p>
            <a:r>
              <a:rPr lang="zh-CN" altLang="en-US" sz="2800" b="1" dirty="0" smtClean="0"/>
              <a:t>课后作业</a:t>
            </a:r>
            <a:endParaRPr lang="zh-CN" altLang="en-US" sz="2800" b="1" dirty="0"/>
          </a:p>
        </p:txBody>
      </p:sp>
    </p:spTree>
    <p:extLst>
      <p:ext uri="{BB962C8B-B14F-4D97-AF65-F5344CB8AC3E}">
        <p14:creationId xmlns:p14="http://schemas.microsoft.com/office/powerpoint/2010/main" val="1529710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figure_16_0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86" y="1257191"/>
            <a:ext cx="5918595" cy="5438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184281" y="1888127"/>
            <a:ext cx="5510784" cy="3139321"/>
          </a:xfrm>
          <a:prstGeom prst="rect">
            <a:avLst/>
          </a:prstGeom>
        </p:spPr>
        <p:txBody>
          <a:bodyPr wrap="square">
            <a:spAutoFit/>
          </a:bodyPr>
          <a:lstStyle/>
          <a:p>
            <a:r>
              <a:rPr lang="en-US" altLang="zh-CN" dirty="0" smtClean="0">
                <a:solidFill>
                  <a:srgbClr val="000000"/>
                </a:solidFill>
                <a:latin typeface="FrutigerLTStd-Light"/>
              </a:rPr>
              <a:t>(A</a:t>
            </a:r>
            <a:r>
              <a:rPr lang="en-US" altLang="zh-CN" dirty="0">
                <a:solidFill>
                  <a:srgbClr val="000000"/>
                </a:solidFill>
                <a:latin typeface="FrutigerLTStd-Light"/>
              </a:rPr>
              <a:t>) Expression arrays were used </a:t>
            </a:r>
            <a:r>
              <a:rPr lang="en-US" altLang="zh-CN" dirty="0" smtClean="0">
                <a:solidFill>
                  <a:srgbClr val="000000"/>
                </a:solidFill>
                <a:latin typeface="FrutigerLTStd-Light"/>
              </a:rPr>
              <a:t>to analyze </a:t>
            </a:r>
            <a:r>
              <a:rPr lang="en-US" altLang="zh-CN" dirty="0">
                <a:solidFill>
                  <a:srgbClr val="000000"/>
                </a:solidFill>
                <a:latin typeface="FrutigerLTStd-Light"/>
              </a:rPr>
              <a:t>the </a:t>
            </a:r>
            <a:r>
              <a:rPr lang="en-US" altLang="zh-CN" dirty="0" smtClean="0">
                <a:solidFill>
                  <a:srgbClr val="000000"/>
                </a:solidFill>
                <a:latin typeface="FrutigerLTStd-Light"/>
              </a:rPr>
              <a:t>gene. Bioinformatics analyses of </a:t>
            </a:r>
            <a:r>
              <a:rPr lang="en-US" altLang="zh-CN" dirty="0">
                <a:solidFill>
                  <a:srgbClr val="000000"/>
                </a:solidFill>
                <a:latin typeface="FrutigerLTStd-Light"/>
              </a:rPr>
              <a:t>these tumors were then employed </a:t>
            </a:r>
            <a:r>
              <a:rPr lang="en-US" altLang="zh-CN" dirty="0" smtClean="0">
                <a:solidFill>
                  <a:srgbClr val="000000"/>
                </a:solidFill>
                <a:latin typeface="FrutigerLTStd-Light"/>
              </a:rPr>
              <a:t>to choose </a:t>
            </a:r>
            <a:r>
              <a:rPr lang="en-US" altLang="zh-CN" dirty="0">
                <a:solidFill>
                  <a:srgbClr val="000000"/>
                </a:solidFill>
                <a:latin typeface="FrutigerLTStd-Light"/>
              </a:rPr>
              <a:t>a set of 70 “</a:t>
            </a:r>
            <a:r>
              <a:rPr lang="en-US" altLang="zh-CN" dirty="0">
                <a:solidFill>
                  <a:srgbClr val="FF0000"/>
                </a:solidFill>
                <a:latin typeface="FrutigerLTStd-Light"/>
              </a:rPr>
              <a:t>prognosis </a:t>
            </a:r>
            <a:r>
              <a:rPr lang="en-US" altLang="zh-CN" dirty="0" smtClean="0">
                <a:solidFill>
                  <a:srgbClr val="FF0000"/>
                </a:solidFill>
                <a:latin typeface="FrutigerLTStd-Light"/>
              </a:rPr>
              <a:t>genes</a:t>
            </a:r>
            <a:r>
              <a:rPr lang="en-US" altLang="zh-CN" dirty="0" smtClean="0">
                <a:solidFill>
                  <a:srgbClr val="000000"/>
                </a:solidFill>
                <a:latin typeface="FrutigerLTStd-Light"/>
              </a:rPr>
              <a:t>” whose </a:t>
            </a:r>
            <a:r>
              <a:rPr lang="en-US" altLang="zh-CN" dirty="0">
                <a:solidFill>
                  <a:srgbClr val="000000"/>
                </a:solidFill>
                <a:latin typeface="FrutigerLTStd-Light"/>
              </a:rPr>
              <a:t>expression could be used </a:t>
            </a:r>
            <a:r>
              <a:rPr lang="en-US" altLang="zh-CN" dirty="0" smtClean="0">
                <a:solidFill>
                  <a:srgbClr val="000000"/>
                </a:solidFill>
                <a:latin typeface="FrutigerLTStd-Light"/>
              </a:rPr>
              <a:t>to stratify </a:t>
            </a:r>
            <a:r>
              <a:rPr lang="en-US" altLang="zh-CN" dirty="0">
                <a:solidFill>
                  <a:srgbClr val="000000"/>
                </a:solidFill>
                <a:latin typeface="FrutigerLTStd-Light"/>
              </a:rPr>
              <a:t>these breast cancer </a:t>
            </a:r>
            <a:r>
              <a:rPr lang="en-US" altLang="zh-CN" dirty="0" smtClean="0">
                <a:solidFill>
                  <a:srgbClr val="000000"/>
                </a:solidFill>
                <a:latin typeface="FrutigerLTStd-Light"/>
              </a:rPr>
              <a:t>patients. </a:t>
            </a:r>
            <a:r>
              <a:rPr lang="en-US" altLang="zh-CN" dirty="0">
                <a:solidFill>
                  <a:srgbClr val="000000"/>
                </a:solidFill>
                <a:latin typeface="FrutigerLTStd-Light"/>
              </a:rPr>
              <a:t>The </a:t>
            </a:r>
            <a:r>
              <a:rPr lang="en-US" altLang="zh-CN" dirty="0" smtClean="0">
                <a:solidFill>
                  <a:srgbClr val="000000"/>
                </a:solidFill>
                <a:latin typeface="FrutigerLTStd-Light"/>
              </a:rPr>
              <a:t>expression levels </a:t>
            </a:r>
            <a:r>
              <a:rPr lang="en-US" altLang="zh-CN" dirty="0">
                <a:solidFill>
                  <a:srgbClr val="000000"/>
                </a:solidFill>
                <a:latin typeface="FrutigerLTStd-Light"/>
              </a:rPr>
              <a:t>of these 70 genes </a:t>
            </a:r>
            <a:r>
              <a:rPr lang="en-US" altLang="zh-CN" dirty="0" smtClean="0">
                <a:solidFill>
                  <a:srgbClr val="000000"/>
                </a:solidFill>
                <a:latin typeface="FrutigerLTStd-Light"/>
              </a:rPr>
              <a:t>together </a:t>
            </a:r>
            <a:r>
              <a:rPr lang="en-US" altLang="zh-CN" dirty="0">
                <a:solidFill>
                  <a:srgbClr val="000000"/>
                </a:solidFill>
                <a:latin typeface="FrutigerLTStd-Light"/>
              </a:rPr>
              <a:t>with information about </a:t>
            </a:r>
            <a:r>
              <a:rPr lang="en-US" altLang="zh-CN" dirty="0" smtClean="0">
                <a:solidFill>
                  <a:srgbClr val="000000"/>
                </a:solidFill>
                <a:latin typeface="FrutigerLTStd-Light"/>
              </a:rPr>
              <a:t>the patients</a:t>
            </a:r>
            <a:r>
              <a:rPr lang="en-US" altLang="zh-CN" dirty="0">
                <a:solidFill>
                  <a:srgbClr val="000000"/>
                </a:solidFill>
                <a:latin typeface="FrutigerLTStd-Light"/>
              </a:rPr>
              <a:t>’ clinical history was then </a:t>
            </a:r>
            <a:r>
              <a:rPr lang="en-US" altLang="zh-CN" dirty="0" smtClean="0">
                <a:solidFill>
                  <a:srgbClr val="000000"/>
                </a:solidFill>
                <a:latin typeface="FrutigerLTStd-Light"/>
              </a:rPr>
              <a:t>used to </a:t>
            </a:r>
            <a:r>
              <a:rPr lang="en-US" altLang="zh-CN" dirty="0">
                <a:solidFill>
                  <a:srgbClr val="000000"/>
                </a:solidFill>
                <a:latin typeface="FrutigerLTStd-Light"/>
              </a:rPr>
              <a:t>set a threshold that separated </a:t>
            </a:r>
            <a:r>
              <a:rPr lang="en-US" altLang="zh-CN" dirty="0" smtClean="0">
                <a:solidFill>
                  <a:srgbClr val="000000"/>
                </a:solidFill>
                <a:latin typeface="FrutigerLTStd-Light"/>
              </a:rPr>
              <a:t>tumors that </a:t>
            </a:r>
            <a:r>
              <a:rPr lang="en-US" altLang="zh-CN" dirty="0">
                <a:solidFill>
                  <a:srgbClr val="000000"/>
                </a:solidFill>
                <a:latin typeface="FrutigerLTStd-Light"/>
              </a:rPr>
              <a:t>had a “</a:t>
            </a:r>
            <a:r>
              <a:rPr lang="en-US" altLang="zh-CN" dirty="0">
                <a:solidFill>
                  <a:srgbClr val="FF0000"/>
                </a:solidFill>
                <a:latin typeface="FrutigerLTStd-Light"/>
              </a:rPr>
              <a:t>good expression signature</a:t>
            </a:r>
            <a:r>
              <a:rPr lang="en-US" altLang="zh-CN" dirty="0" smtClean="0">
                <a:solidFill>
                  <a:srgbClr val="000000"/>
                </a:solidFill>
                <a:latin typeface="FrutigerLTStd-Light"/>
              </a:rPr>
              <a:t>”  from </a:t>
            </a:r>
            <a:r>
              <a:rPr lang="en-US" altLang="zh-CN" dirty="0">
                <a:solidFill>
                  <a:srgbClr val="000000"/>
                </a:solidFill>
                <a:latin typeface="FrutigerLTStd-Light"/>
              </a:rPr>
              <a:t>tumors that had a “</a:t>
            </a:r>
            <a:r>
              <a:rPr lang="en-US" altLang="zh-CN" dirty="0">
                <a:solidFill>
                  <a:srgbClr val="FF0000"/>
                </a:solidFill>
                <a:latin typeface="FrutigerLTStd-Light"/>
              </a:rPr>
              <a:t>poor </a:t>
            </a:r>
            <a:r>
              <a:rPr lang="en-US" altLang="zh-CN" dirty="0" smtClean="0">
                <a:solidFill>
                  <a:srgbClr val="FF0000"/>
                </a:solidFill>
                <a:latin typeface="FrutigerLTStd-Light"/>
              </a:rPr>
              <a:t>expression signature</a:t>
            </a:r>
            <a:r>
              <a:rPr lang="en-US" altLang="zh-CN" dirty="0">
                <a:solidFill>
                  <a:srgbClr val="FF0000"/>
                </a:solidFill>
                <a:latin typeface="FrutigerLTStd-Light"/>
              </a:rPr>
              <a:t>.</a:t>
            </a:r>
            <a:r>
              <a:rPr lang="en-US" altLang="zh-CN" dirty="0">
                <a:solidFill>
                  <a:srgbClr val="000000"/>
                </a:solidFill>
                <a:latin typeface="FrutigerLTStd-Light"/>
              </a:rPr>
              <a:t>”</a:t>
            </a:r>
            <a:endParaRPr lang="zh-CN" altLang="en-US" dirty="0"/>
          </a:p>
        </p:txBody>
      </p:sp>
      <p:sp>
        <p:nvSpPr>
          <p:cNvPr id="3" name="Rectangle 2"/>
          <p:cNvSpPr/>
          <p:nvPr/>
        </p:nvSpPr>
        <p:spPr>
          <a:xfrm>
            <a:off x="2029968" y="79165"/>
            <a:ext cx="8259826" cy="954107"/>
          </a:xfrm>
          <a:prstGeom prst="rect">
            <a:avLst/>
          </a:prstGeom>
        </p:spPr>
        <p:txBody>
          <a:bodyPr wrap="square">
            <a:spAutoFit/>
          </a:bodyPr>
          <a:lstStyle/>
          <a:p>
            <a:pPr algn="ctr"/>
            <a:r>
              <a:rPr lang="en-US" altLang="zh-CN" sz="2800" b="1" dirty="0">
                <a:solidFill>
                  <a:srgbClr val="1271FF"/>
                </a:solidFill>
                <a:latin typeface="FrutigerLTStd-Bold"/>
              </a:rPr>
              <a:t>Figure 16.4 </a:t>
            </a:r>
            <a:r>
              <a:rPr lang="en-US" altLang="zh-CN" sz="2800" b="1" dirty="0">
                <a:solidFill>
                  <a:srgbClr val="000000"/>
                </a:solidFill>
                <a:latin typeface="FrutigerLTStd-Bold"/>
              </a:rPr>
              <a:t>Stratifying breast cancers using functional genomics </a:t>
            </a:r>
            <a:endParaRPr lang="zh-CN" altLang="en-US" sz="2800" dirty="0"/>
          </a:p>
        </p:txBody>
      </p:sp>
    </p:spTree>
    <p:extLst>
      <p:ext uri="{BB962C8B-B14F-4D97-AF65-F5344CB8AC3E}">
        <p14:creationId xmlns:p14="http://schemas.microsoft.com/office/powerpoint/2010/main" val="3361990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figure_16_0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45" y="1831431"/>
            <a:ext cx="6224205" cy="419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665976" y="1904583"/>
            <a:ext cx="4862768" cy="3970318"/>
          </a:xfrm>
          <a:prstGeom prst="rect">
            <a:avLst/>
          </a:prstGeom>
        </p:spPr>
        <p:txBody>
          <a:bodyPr wrap="square">
            <a:spAutoFit/>
          </a:bodyPr>
          <a:lstStyle/>
          <a:p>
            <a:r>
              <a:rPr lang="en-US" altLang="zh-CN" dirty="0">
                <a:latin typeface="FrutigerLTStd-Light"/>
              </a:rPr>
              <a:t>(B) This Kaplan–Meier </a:t>
            </a:r>
            <a:r>
              <a:rPr lang="en-US" altLang="zh-CN" dirty="0" smtClean="0">
                <a:latin typeface="FrutigerLTStd-Light"/>
              </a:rPr>
              <a:t>plot reveals </a:t>
            </a:r>
            <a:r>
              <a:rPr lang="en-US" altLang="zh-CN" dirty="0">
                <a:latin typeface="FrutigerLTStd-Light"/>
              </a:rPr>
              <a:t>the stratification of a group </a:t>
            </a:r>
            <a:r>
              <a:rPr lang="en-US" altLang="zh-CN" dirty="0" smtClean="0">
                <a:latin typeface="FrutigerLTStd-Light"/>
              </a:rPr>
              <a:t>of 151 </a:t>
            </a:r>
            <a:r>
              <a:rPr lang="en-US" altLang="zh-CN" dirty="0">
                <a:latin typeface="FrutigerLTStd-Light"/>
              </a:rPr>
              <a:t>breast cancer patients whose </a:t>
            </a:r>
            <a:r>
              <a:rPr lang="en-US" altLang="zh-CN" dirty="0" smtClean="0">
                <a:latin typeface="FrutigerLTStd-Light"/>
              </a:rPr>
              <a:t>survival had </a:t>
            </a:r>
            <a:r>
              <a:rPr lang="en-US" altLang="zh-CN" dirty="0">
                <a:latin typeface="FrutigerLTStd-Light"/>
              </a:rPr>
              <a:t>been followed for 10 years </a:t>
            </a:r>
            <a:r>
              <a:rPr lang="en-US" altLang="zh-CN" dirty="0" smtClean="0">
                <a:latin typeface="FrutigerLTStd-Light"/>
              </a:rPr>
              <a:t>following initial </a:t>
            </a:r>
            <a:r>
              <a:rPr lang="en-US" altLang="zh-CN" dirty="0">
                <a:latin typeface="FrutigerLTStd-Light"/>
              </a:rPr>
              <a:t>diagnosis. Using the criteria </a:t>
            </a:r>
            <a:r>
              <a:rPr lang="en-US" altLang="zh-CN" dirty="0" smtClean="0">
                <a:latin typeface="FrutigerLTStd-Light"/>
              </a:rPr>
              <a:t>of panel </a:t>
            </a:r>
            <a:r>
              <a:rPr lang="en-US" altLang="zh-CN" dirty="0">
                <a:latin typeface="FrutigerLTStd-Light"/>
              </a:rPr>
              <a:t>A, they could be separated </a:t>
            </a:r>
            <a:r>
              <a:rPr lang="en-US" altLang="zh-CN" dirty="0" smtClean="0">
                <a:latin typeface="FrutigerLTStd-Light"/>
              </a:rPr>
              <a:t>into two </a:t>
            </a:r>
            <a:r>
              <a:rPr lang="en-US" altLang="zh-CN" dirty="0">
                <a:latin typeface="FrutigerLTStd-Light"/>
              </a:rPr>
              <a:t>groups with dramatically </a:t>
            </a:r>
            <a:r>
              <a:rPr lang="en-US" altLang="zh-CN" dirty="0" smtClean="0">
                <a:latin typeface="FrutigerLTStd-Light"/>
              </a:rPr>
              <a:t>different clinical </a:t>
            </a:r>
            <a:r>
              <a:rPr lang="en-US" altLang="zh-CN" dirty="0">
                <a:latin typeface="FrutigerLTStd-Light"/>
              </a:rPr>
              <a:t>courses. Taken together </a:t>
            </a:r>
            <a:r>
              <a:rPr lang="en-US" altLang="zh-CN" dirty="0" smtClean="0">
                <a:latin typeface="FrutigerLTStd-Light"/>
              </a:rPr>
              <a:t>with other </a:t>
            </a:r>
            <a:r>
              <a:rPr lang="en-US" altLang="zh-CN" dirty="0">
                <a:latin typeface="FrutigerLTStd-Light"/>
              </a:rPr>
              <a:t>factors (such as the efficacy </a:t>
            </a:r>
            <a:r>
              <a:rPr lang="en-US" altLang="zh-CN" dirty="0" smtClean="0">
                <a:latin typeface="FrutigerLTStd-Light"/>
              </a:rPr>
              <a:t>of chemotherapy</a:t>
            </a:r>
            <a:r>
              <a:rPr lang="en-US" altLang="zh-CN" dirty="0">
                <a:latin typeface="FrutigerLTStd-Light"/>
              </a:rPr>
              <a:t>), calculations </a:t>
            </a:r>
            <a:r>
              <a:rPr lang="en-US" altLang="zh-CN" dirty="0" smtClean="0">
                <a:latin typeface="FrutigerLTStd-Light"/>
              </a:rPr>
              <a:t>indicate that </a:t>
            </a:r>
            <a:r>
              <a:rPr lang="en-US" altLang="zh-CN" dirty="0">
                <a:latin typeface="FrutigerLTStd-Light"/>
              </a:rPr>
              <a:t>women whose tumors carry a </a:t>
            </a:r>
            <a:r>
              <a:rPr lang="en-US" altLang="zh-CN" dirty="0" smtClean="0">
                <a:latin typeface="FrutigerLTStd-Light"/>
              </a:rPr>
              <a:t>good expression </a:t>
            </a:r>
            <a:r>
              <a:rPr lang="en-US" altLang="zh-CN" dirty="0">
                <a:latin typeface="FrutigerLTStd-Light"/>
              </a:rPr>
              <a:t>signature derive virtually </a:t>
            </a:r>
            <a:r>
              <a:rPr lang="en-US" altLang="zh-CN" dirty="0" smtClean="0">
                <a:latin typeface="FrutigerLTStd-Light"/>
              </a:rPr>
              <a:t>no benefit </a:t>
            </a:r>
            <a:r>
              <a:rPr lang="en-US" altLang="zh-CN" dirty="0">
                <a:latin typeface="FrutigerLTStd-Light"/>
              </a:rPr>
              <a:t>from </a:t>
            </a:r>
            <a:r>
              <a:rPr lang="en-US" altLang="zh-CN" dirty="0" smtClean="0">
                <a:latin typeface="FrutigerLTStd-Light"/>
              </a:rPr>
              <a:t>adjuvant</a:t>
            </a:r>
            <a:r>
              <a:rPr lang="zh-CN" altLang="en-US" dirty="0" smtClean="0">
                <a:latin typeface="FrutigerLTStd-Light"/>
              </a:rPr>
              <a:t>（</a:t>
            </a:r>
            <a:r>
              <a:rPr lang="zh-CN" altLang="en-US" dirty="0"/>
              <a:t>辅佐的</a:t>
            </a:r>
            <a:r>
              <a:rPr lang="zh-CN" altLang="en-US" dirty="0" smtClean="0">
                <a:latin typeface="FrutigerLTStd-Light"/>
              </a:rPr>
              <a:t>）</a:t>
            </a:r>
            <a:r>
              <a:rPr lang="en-US" altLang="zh-CN" dirty="0" smtClean="0">
                <a:latin typeface="FrutigerLTStd-Light"/>
              </a:rPr>
              <a:t>chemotherapy</a:t>
            </a:r>
            <a:r>
              <a:rPr lang="en-US" altLang="zh-CN" dirty="0">
                <a:latin typeface="FrutigerLTStd-Light"/>
              </a:rPr>
              <a:t>.</a:t>
            </a:r>
            <a:endParaRPr lang="zh-CN" altLang="en-US" dirty="0"/>
          </a:p>
        </p:txBody>
      </p:sp>
      <p:sp>
        <p:nvSpPr>
          <p:cNvPr id="4" name="Rectangle 3"/>
          <p:cNvSpPr/>
          <p:nvPr/>
        </p:nvSpPr>
        <p:spPr>
          <a:xfrm>
            <a:off x="2029968" y="79165"/>
            <a:ext cx="8259826" cy="954107"/>
          </a:xfrm>
          <a:prstGeom prst="rect">
            <a:avLst/>
          </a:prstGeom>
        </p:spPr>
        <p:txBody>
          <a:bodyPr wrap="square">
            <a:spAutoFit/>
          </a:bodyPr>
          <a:lstStyle/>
          <a:p>
            <a:pPr algn="ctr"/>
            <a:r>
              <a:rPr lang="en-US" altLang="zh-CN" sz="2800" b="1" dirty="0">
                <a:solidFill>
                  <a:srgbClr val="1271FF"/>
                </a:solidFill>
                <a:latin typeface="FrutigerLTStd-Bold"/>
              </a:rPr>
              <a:t>Figure 16.4 </a:t>
            </a:r>
            <a:r>
              <a:rPr lang="en-US" altLang="zh-CN" sz="2800" b="1" dirty="0">
                <a:solidFill>
                  <a:srgbClr val="000000"/>
                </a:solidFill>
                <a:latin typeface="FrutigerLTStd-Bold"/>
              </a:rPr>
              <a:t>Stratifying breast cancers using functional genomics </a:t>
            </a:r>
            <a:endParaRPr lang="zh-CN" altLang="en-US" sz="2800" dirty="0"/>
          </a:p>
        </p:txBody>
      </p:sp>
    </p:spTree>
    <p:extLst>
      <p:ext uri="{BB962C8B-B14F-4D97-AF65-F5344CB8AC3E}">
        <p14:creationId xmlns:p14="http://schemas.microsoft.com/office/powerpoint/2010/main" val="271631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2209</TotalTime>
  <Words>4897</Words>
  <Application>Microsoft Office PowerPoint</Application>
  <PresentationFormat>Widescreen</PresentationFormat>
  <Paragraphs>299</Paragraphs>
  <Slides>74</Slides>
  <Notes>55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74</vt:i4>
      </vt:variant>
    </vt:vector>
  </HeadingPairs>
  <TitlesOfParts>
    <vt:vector size="93" baseType="lpstr">
      <vt:lpstr>ACaslonPro-Regular</vt:lpstr>
      <vt:lpstr>Arial Unicode MS</vt:lpstr>
      <vt:lpstr>FrutigerLTStd-Bold</vt:lpstr>
      <vt:lpstr>FrutigerLTStd-Light</vt:lpstr>
      <vt:lpstr>FrutigerLTStd-LightItalic</vt:lpstr>
      <vt:lpstr>Roboto</vt:lpstr>
      <vt:lpstr>TimesNewRomanPSMT</vt:lpstr>
      <vt:lpstr>UtopiaStd-Bold</vt:lpstr>
      <vt:lpstr>UtopiaStd-Italic</vt:lpstr>
      <vt:lpstr>UtopiaStd-Regular</vt:lpstr>
      <vt:lpstr>UtopiaStd-Semibold</vt:lpstr>
      <vt:lpstr>宋体</vt:lpstr>
      <vt:lpstr>Arial</vt:lpstr>
      <vt:lpstr>Arial</vt:lpstr>
      <vt:lpstr>Calibri</vt:lpstr>
      <vt:lpstr>Calibri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LXS</dc:creator>
  <cp:lastModifiedBy>Windows 用户</cp:lastModifiedBy>
  <cp:revision>255</cp:revision>
  <dcterms:created xsi:type="dcterms:W3CDTF">2016-07-10T08:42:38Z</dcterms:created>
  <dcterms:modified xsi:type="dcterms:W3CDTF">2023-12-28T23:41:28Z</dcterms:modified>
</cp:coreProperties>
</file>